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handoutMasterIdLst>
    <p:handoutMasterId r:id="rId20"/>
  </p:handoutMasterIdLst>
  <p:sldIdLst>
    <p:sldId id="403" r:id="rId3"/>
    <p:sldId id="406" r:id="rId4"/>
    <p:sldId id="407" r:id="rId5"/>
    <p:sldId id="408" r:id="rId6"/>
    <p:sldId id="409" r:id="rId7"/>
    <p:sldId id="410" r:id="rId8"/>
    <p:sldId id="411" r:id="rId9"/>
    <p:sldId id="269" r:id="rId10"/>
    <p:sldId id="260" r:id="rId11"/>
    <p:sldId id="268" r:id="rId12"/>
    <p:sldId id="262" r:id="rId13"/>
    <p:sldId id="274" r:id="rId14"/>
    <p:sldId id="264" r:id="rId15"/>
    <p:sldId id="263" r:id="rId16"/>
    <p:sldId id="265" r:id="rId17"/>
    <p:sldId id="362" r:id="rId18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0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23" initials="123" lastIdx="4" clrIdx="0"/>
  <p:cmAuthor id="1" name="Csuzdi Szonja" initials="CSSZ" lastIdx="1" clrIdx="1"/>
  <p:cmAuthor id="2" name="Jeney Nóra" initials="J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CC"/>
    <a:srgbClr val="B6D37A"/>
    <a:srgbClr val="72B240"/>
    <a:srgbClr val="666666"/>
    <a:srgbClr val="6864A2"/>
    <a:srgbClr val="FBFCF6"/>
    <a:srgbClr val="51A200"/>
    <a:srgbClr val="7D7D7D"/>
    <a:srgbClr val="39BA24"/>
    <a:srgbClr val="0A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3" autoAdjust="0"/>
    <p:restoredTop sz="95794" autoAdjust="0"/>
  </p:normalViewPr>
  <p:slideViewPr>
    <p:cSldViewPr snapToGrid="0">
      <p:cViewPr varScale="1">
        <p:scale>
          <a:sx n="106" d="100"/>
          <a:sy n="106" d="100"/>
        </p:scale>
        <p:origin x="90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3918" y="-120"/>
      </p:cViewPr>
      <p:guideLst>
        <p:guide orient="horz" pos="3128"/>
        <p:guide pos="2101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9F534-0008-4569-B9BB-E6EA5683E335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1D75F2A-A1E0-4E19-84EF-4583B52DCBF0}">
      <dgm:prSet custT="1"/>
      <dgm:spPr/>
      <dgm:t>
        <a:bodyPr/>
        <a:lstStyle/>
        <a:p>
          <a:r>
            <a:rPr lang="hu-HU" sz="2800" dirty="0"/>
            <a:t>A változást támogatók köre:</a:t>
          </a:r>
          <a:endParaRPr lang="en-US" sz="2800" dirty="0"/>
        </a:p>
      </dgm:t>
    </dgm:pt>
    <dgm:pt modelId="{0A91F2D7-773C-4EBD-8322-D3B70DE0E24E}" type="parTrans" cxnId="{090C1F09-FC04-47FA-A305-193CFC4F654B}">
      <dgm:prSet/>
      <dgm:spPr/>
      <dgm:t>
        <a:bodyPr/>
        <a:lstStyle/>
        <a:p>
          <a:endParaRPr lang="en-US"/>
        </a:p>
      </dgm:t>
    </dgm:pt>
    <dgm:pt modelId="{0BAF38A6-983D-4331-8A0A-848ED69471D7}" type="sibTrans" cxnId="{090C1F09-FC04-47FA-A305-193CFC4F654B}">
      <dgm:prSet/>
      <dgm:spPr/>
      <dgm:t>
        <a:bodyPr/>
        <a:lstStyle/>
        <a:p>
          <a:endParaRPr lang="en-US"/>
        </a:p>
      </dgm:t>
    </dgm:pt>
    <dgm:pt modelId="{271DE566-7CC9-42B3-B6F2-9872C2C6A4E2}">
      <dgm:prSet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 Nile" pitchFamily="2" charset="-78"/>
              <a:ea typeface="+mn-ea"/>
              <a:cs typeface="Al Nile" pitchFamily="2" charset="-78"/>
            </a:rPr>
            <a:t>Innovatív tanszékek 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l Nile" pitchFamily="2" charset="-78"/>
            <a:ea typeface="+mn-ea"/>
            <a:cs typeface="Al Nile" pitchFamily="2" charset="-78"/>
          </a:endParaRPr>
        </a:p>
      </dgm:t>
    </dgm:pt>
    <dgm:pt modelId="{28C228E1-52A9-4F4C-BB2F-D947D930A33F}" type="parTrans" cxnId="{8B4DE8C3-330E-448E-B59D-18CE0C5C96DB}">
      <dgm:prSet/>
      <dgm:spPr/>
      <dgm:t>
        <a:bodyPr/>
        <a:lstStyle/>
        <a:p>
          <a:endParaRPr lang="en-US"/>
        </a:p>
      </dgm:t>
    </dgm:pt>
    <dgm:pt modelId="{7585A230-54E2-45B7-8620-9AE5B6E2A702}" type="sibTrans" cxnId="{8B4DE8C3-330E-448E-B59D-18CE0C5C96DB}">
      <dgm:prSet/>
      <dgm:spPr/>
      <dgm:t>
        <a:bodyPr/>
        <a:lstStyle/>
        <a:p>
          <a:endParaRPr lang="en-US"/>
        </a:p>
      </dgm:t>
    </dgm:pt>
    <dgm:pt modelId="{FBBD22ED-A340-4514-B24F-029E768660A5}">
      <dgm:prSet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 Nile" pitchFamily="2" charset="-78"/>
              <a:ea typeface="+mn-ea"/>
              <a:cs typeface="Al Nile" pitchFamily="2" charset="-78"/>
            </a:rPr>
            <a:t>Sikerélmény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l Nile" pitchFamily="2" charset="-78"/>
            <a:ea typeface="+mn-ea"/>
            <a:cs typeface="Al Nile" pitchFamily="2" charset="-78"/>
          </a:endParaRPr>
        </a:p>
      </dgm:t>
    </dgm:pt>
    <dgm:pt modelId="{DD983475-598D-4A1A-B860-35CBA00CDE4E}" type="parTrans" cxnId="{9E02FDE9-4DA7-4D46-8F4F-B32E43F5EA3E}">
      <dgm:prSet/>
      <dgm:spPr/>
      <dgm:t>
        <a:bodyPr/>
        <a:lstStyle/>
        <a:p>
          <a:endParaRPr lang="en-US"/>
        </a:p>
      </dgm:t>
    </dgm:pt>
    <dgm:pt modelId="{FB9E9280-5ED9-41F4-A632-B73699D79162}" type="sibTrans" cxnId="{9E02FDE9-4DA7-4D46-8F4F-B32E43F5EA3E}">
      <dgm:prSet/>
      <dgm:spPr/>
      <dgm:t>
        <a:bodyPr/>
        <a:lstStyle/>
        <a:p>
          <a:endParaRPr lang="en-US"/>
        </a:p>
      </dgm:t>
    </dgm:pt>
    <dgm:pt modelId="{9C8335D8-B784-4259-A0B8-392DAEB8454E}">
      <dgm:prSet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 Nile" pitchFamily="2" charset="-78"/>
              <a:ea typeface="+mn-ea"/>
              <a:cs typeface="Al Nile" pitchFamily="2" charset="-78"/>
            </a:rPr>
            <a:t>Módszertani megújulás jelentőségének elismerése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l Nile" pitchFamily="2" charset="-78"/>
            <a:ea typeface="+mn-ea"/>
            <a:cs typeface="Al Nile" pitchFamily="2" charset="-78"/>
          </a:endParaRPr>
        </a:p>
      </dgm:t>
    </dgm:pt>
    <dgm:pt modelId="{7BE7E790-7C4B-4548-B018-1E10E718BB1E}" type="parTrans" cxnId="{B049CE23-0370-472E-B2A7-B3A26E5F97DA}">
      <dgm:prSet/>
      <dgm:spPr/>
      <dgm:t>
        <a:bodyPr/>
        <a:lstStyle/>
        <a:p>
          <a:endParaRPr lang="en-US"/>
        </a:p>
      </dgm:t>
    </dgm:pt>
    <dgm:pt modelId="{415B0592-36F7-4119-A424-0C1B85689386}" type="sibTrans" cxnId="{B049CE23-0370-472E-B2A7-B3A26E5F97DA}">
      <dgm:prSet/>
      <dgm:spPr/>
      <dgm:t>
        <a:bodyPr/>
        <a:lstStyle/>
        <a:p>
          <a:endParaRPr lang="en-US"/>
        </a:p>
      </dgm:t>
    </dgm:pt>
    <dgm:pt modelId="{46A54EF0-0E86-4899-977A-7DD53E3789C4}">
      <dgm:prSet custT="1"/>
      <dgm:spPr/>
      <dgm:t>
        <a:bodyPr/>
        <a:lstStyle/>
        <a:p>
          <a:r>
            <a:rPr lang="en-US" sz="2800" dirty="0" err="1"/>
            <a:t>Változással</a:t>
          </a:r>
          <a:r>
            <a:rPr lang="en-US" sz="2800" baseline="0" dirty="0"/>
            <a:t> </a:t>
          </a:r>
          <a:r>
            <a:rPr lang="en-US" sz="2800" baseline="0" dirty="0" err="1"/>
            <a:t>kapcsolatos</a:t>
          </a:r>
          <a:r>
            <a:rPr lang="en-US" sz="2800" baseline="0" dirty="0"/>
            <a:t> </a:t>
          </a:r>
          <a:r>
            <a:rPr lang="en-US" sz="2800" baseline="0" dirty="0" err="1"/>
            <a:t>szkepticizmusok</a:t>
          </a:r>
          <a:endParaRPr lang="en-US" sz="2800" dirty="0"/>
        </a:p>
      </dgm:t>
    </dgm:pt>
    <dgm:pt modelId="{FBD23E58-5324-468F-9729-1477E9846B3D}" type="parTrans" cxnId="{EC7829AA-BB6D-44E2-83DF-182604F4847A}">
      <dgm:prSet/>
      <dgm:spPr/>
      <dgm:t>
        <a:bodyPr/>
        <a:lstStyle/>
        <a:p>
          <a:endParaRPr lang="en-US"/>
        </a:p>
      </dgm:t>
    </dgm:pt>
    <dgm:pt modelId="{6D79ABF1-D4BA-4A47-B55C-F9F691CD7486}" type="sibTrans" cxnId="{EC7829AA-BB6D-44E2-83DF-182604F4847A}">
      <dgm:prSet/>
      <dgm:spPr/>
      <dgm:t>
        <a:bodyPr/>
        <a:lstStyle/>
        <a:p>
          <a:endParaRPr lang="en-US"/>
        </a:p>
      </dgm:t>
    </dgm:pt>
    <dgm:pt modelId="{D6653BBC-6634-4DF4-9658-A91C8A5BA42D}">
      <dgm:prSet custT="1"/>
      <dgm:spPr/>
      <dgm:t>
        <a:bodyPr/>
        <a:lstStyle/>
        <a:p>
          <a:r>
            <a:rPr lang="hu-HU" sz="2000" dirty="0">
              <a:latin typeface="Al Nile" pitchFamily="2" charset="-78"/>
              <a:cs typeface="Al Nile" pitchFamily="2" charset="-78"/>
            </a:rPr>
            <a:t>„De hát mi ezt </a:t>
          </a:r>
          <a:r>
            <a:rPr lang="hu-HU" sz="2000" dirty="0" err="1">
              <a:latin typeface="Al Nile" pitchFamily="2" charset="-78"/>
              <a:cs typeface="Al Nile" pitchFamily="2" charset="-78"/>
            </a:rPr>
            <a:t>ezidáig</a:t>
          </a:r>
          <a:r>
            <a:rPr lang="hu-HU" sz="2000" dirty="0">
              <a:latin typeface="Al Nile" pitchFamily="2" charset="-78"/>
              <a:cs typeface="Al Nile" pitchFamily="2" charset="-78"/>
            </a:rPr>
            <a:t> is így csináltuk.”</a:t>
          </a:r>
          <a:endParaRPr lang="en-US" sz="2000" dirty="0">
            <a:latin typeface="Al Nile" pitchFamily="2" charset="-78"/>
            <a:cs typeface="Al Nile" pitchFamily="2" charset="-78"/>
          </a:endParaRPr>
        </a:p>
      </dgm:t>
    </dgm:pt>
    <dgm:pt modelId="{E96DD503-8F0D-4BF9-8E7A-83FE59D7D8E3}" type="parTrans" cxnId="{42248ECB-D1B1-497C-96DA-A0FE0AE9998E}">
      <dgm:prSet/>
      <dgm:spPr/>
      <dgm:t>
        <a:bodyPr/>
        <a:lstStyle/>
        <a:p>
          <a:endParaRPr lang="en-US"/>
        </a:p>
      </dgm:t>
    </dgm:pt>
    <dgm:pt modelId="{F0BA9611-763B-4AFD-8058-C8355539765A}" type="sibTrans" cxnId="{42248ECB-D1B1-497C-96DA-A0FE0AE9998E}">
      <dgm:prSet/>
      <dgm:spPr/>
      <dgm:t>
        <a:bodyPr/>
        <a:lstStyle/>
        <a:p>
          <a:endParaRPr lang="en-US"/>
        </a:p>
      </dgm:t>
    </dgm:pt>
    <dgm:pt modelId="{3F476D35-1D90-474A-9423-D900408C6FFC}">
      <dgm:prSet custT="1"/>
      <dgm:spPr/>
      <dgm:t>
        <a:bodyPr/>
        <a:lstStyle/>
        <a:p>
          <a:r>
            <a:rPr lang="hu-HU" sz="2000" dirty="0">
              <a:latin typeface="Al Nile" pitchFamily="2" charset="-78"/>
              <a:cs typeface="Al Nile" pitchFamily="2" charset="-78"/>
            </a:rPr>
            <a:t>„Nem lehet megcsinálni, mert nem vagyunk rá felkészítve.”</a:t>
          </a:r>
          <a:endParaRPr lang="en-US" sz="2000" dirty="0">
            <a:latin typeface="Al Nile" pitchFamily="2" charset="-78"/>
            <a:cs typeface="Al Nile" pitchFamily="2" charset="-78"/>
          </a:endParaRPr>
        </a:p>
      </dgm:t>
    </dgm:pt>
    <dgm:pt modelId="{503682C0-01C8-49CB-915E-F813AFD39182}" type="parTrans" cxnId="{83AAEE74-8D97-41E6-A2C7-D24BD9B14818}">
      <dgm:prSet/>
      <dgm:spPr/>
      <dgm:t>
        <a:bodyPr/>
        <a:lstStyle/>
        <a:p>
          <a:endParaRPr lang="en-US"/>
        </a:p>
      </dgm:t>
    </dgm:pt>
    <dgm:pt modelId="{6A196655-55D9-4AB5-8677-EBDD9EC0AA31}" type="sibTrans" cxnId="{83AAEE74-8D97-41E6-A2C7-D24BD9B14818}">
      <dgm:prSet/>
      <dgm:spPr/>
      <dgm:t>
        <a:bodyPr/>
        <a:lstStyle/>
        <a:p>
          <a:endParaRPr lang="en-US"/>
        </a:p>
      </dgm:t>
    </dgm:pt>
    <dgm:pt modelId="{19DFE942-9320-0A44-B007-F3C166966B2F}">
      <dgm:prSet custT="1"/>
      <dgm:spPr/>
      <dgm:t>
        <a:bodyPr/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 Nile" pitchFamily="2" charset="-78"/>
              <a:ea typeface="+mn-ea"/>
              <a:cs typeface="Al Nile" pitchFamily="2" charset="-78"/>
            </a:rPr>
            <a:t>A Z </a:t>
          </a:r>
          <a:r>
            <a:rPr lang="en-US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 Nile" pitchFamily="2" charset="-78"/>
              <a:ea typeface="+mn-ea"/>
              <a:cs typeface="Al Nile" pitchFamily="2" charset="-78"/>
            </a:rPr>
            <a:t>generáció</a:t>
          </a:r>
          <a:r>
            <a:rPr lang="en-US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 Nile" pitchFamily="2" charset="-78"/>
              <a:ea typeface="+mn-ea"/>
              <a:cs typeface="Al Nile" pitchFamily="2" charset="-78"/>
            </a:rPr>
            <a:t> </a:t>
          </a:r>
          <a:r>
            <a:rPr lang="en-US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 Nile" pitchFamily="2" charset="-78"/>
              <a:ea typeface="+mn-ea"/>
              <a:cs typeface="Al Nile" pitchFamily="2" charset="-78"/>
            </a:rPr>
            <a:t>jellemzői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l Nile" pitchFamily="2" charset="-78"/>
            <a:ea typeface="+mn-ea"/>
            <a:cs typeface="Al Nile" pitchFamily="2" charset="-78"/>
          </a:endParaRPr>
        </a:p>
      </dgm:t>
    </dgm:pt>
    <dgm:pt modelId="{670EF23C-A6F4-EE4F-9A4E-5C0B079FF06C}" type="parTrans" cxnId="{F0CB6382-7C40-2A4E-AC6D-2FCF10F2A3DD}">
      <dgm:prSet/>
      <dgm:spPr/>
      <dgm:t>
        <a:bodyPr/>
        <a:lstStyle/>
        <a:p>
          <a:endParaRPr lang="hu-HU"/>
        </a:p>
      </dgm:t>
    </dgm:pt>
    <dgm:pt modelId="{C9BE7501-D0B9-D941-AC04-F21B33105913}" type="sibTrans" cxnId="{F0CB6382-7C40-2A4E-AC6D-2FCF10F2A3DD}">
      <dgm:prSet/>
      <dgm:spPr/>
      <dgm:t>
        <a:bodyPr/>
        <a:lstStyle/>
        <a:p>
          <a:endParaRPr lang="hu-HU"/>
        </a:p>
      </dgm:t>
    </dgm:pt>
    <dgm:pt modelId="{4350BAC8-2A58-3C40-84A8-B0F74B7E6787}">
      <dgm:prSet custT="1"/>
      <dgm:spPr/>
      <dgm:t>
        <a:bodyPr/>
        <a:lstStyle/>
        <a:p>
          <a:r>
            <a:rPr lang="hu-HU" sz="2000" dirty="0">
              <a:latin typeface="Al Nile" pitchFamily="2" charset="-78"/>
              <a:cs typeface="Al Nile" pitchFamily="2" charset="-78"/>
            </a:rPr>
            <a:t>„Régóta vagyok a pályán, mindig voltak, vannak, lesznek ilyen kezdeményezések...”</a:t>
          </a:r>
          <a:endParaRPr lang="en-US" sz="2000" dirty="0">
            <a:latin typeface="Al Nile" pitchFamily="2" charset="-78"/>
            <a:cs typeface="Al Nile" pitchFamily="2" charset="-78"/>
          </a:endParaRPr>
        </a:p>
      </dgm:t>
    </dgm:pt>
    <dgm:pt modelId="{DA59B7A2-73BF-9A4F-BAB2-0C266F3D21A2}" type="parTrans" cxnId="{4A8AACD3-83B1-974E-BE86-68E78C15B1B8}">
      <dgm:prSet/>
      <dgm:spPr/>
      <dgm:t>
        <a:bodyPr/>
        <a:lstStyle/>
        <a:p>
          <a:endParaRPr lang="hu-HU"/>
        </a:p>
      </dgm:t>
    </dgm:pt>
    <dgm:pt modelId="{FBC4EDD4-4184-D94B-982C-98750498C559}" type="sibTrans" cxnId="{4A8AACD3-83B1-974E-BE86-68E78C15B1B8}">
      <dgm:prSet/>
      <dgm:spPr/>
      <dgm:t>
        <a:bodyPr/>
        <a:lstStyle/>
        <a:p>
          <a:endParaRPr lang="hu-HU"/>
        </a:p>
      </dgm:t>
    </dgm:pt>
    <dgm:pt modelId="{556A7069-B8ED-5940-B437-E5856685175F}" type="pres">
      <dgm:prSet presAssocID="{CC09F534-0008-4569-B9BB-E6EA5683E335}" presName="Name0" presStyleCnt="0">
        <dgm:presLayoutVars>
          <dgm:dir/>
          <dgm:animLvl val="lvl"/>
          <dgm:resizeHandles val="exact"/>
        </dgm:presLayoutVars>
      </dgm:prSet>
      <dgm:spPr/>
    </dgm:pt>
    <dgm:pt modelId="{7063CF50-5BB6-8F4D-B0F3-E2C84DB84DF6}" type="pres">
      <dgm:prSet presAssocID="{31D75F2A-A1E0-4E19-84EF-4583B52DCBF0}" presName="composite" presStyleCnt="0"/>
      <dgm:spPr/>
    </dgm:pt>
    <dgm:pt modelId="{A91D031C-F765-E74D-ACC6-4DF071E5E927}" type="pres">
      <dgm:prSet presAssocID="{31D75F2A-A1E0-4E19-84EF-4583B52DCBF0}" presName="parTx" presStyleLbl="alignNode1" presStyleIdx="0" presStyleCnt="2" custLinFactNeighborX="-5589" custLinFactNeighborY="-77585">
        <dgm:presLayoutVars>
          <dgm:chMax val="0"/>
          <dgm:chPref val="0"/>
          <dgm:bulletEnabled val="1"/>
        </dgm:presLayoutVars>
      </dgm:prSet>
      <dgm:spPr/>
    </dgm:pt>
    <dgm:pt modelId="{7F807492-90F0-304E-948C-AD9A3E5B8B50}" type="pres">
      <dgm:prSet presAssocID="{31D75F2A-A1E0-4E19-84EF-4583B52DCBF0}" presName="desTx" presStyleLbl="alignAccFollowNode1" presStyleIdx="0" presStyleCnt="2">
        <dgm:presLayoutVars>
          <dgm:bulletEnabled val="1"/>
        </dgm:presLayoutVars>
      </dgm:prSet>
      <dgm:spPr/>
    </dgm:pt>
    <dgm:pt modelId="{FF9BF30A-F27A-C74A-A67C-2223FF784157}" type="pres">
      <dgm:prSet presAssocID="{0BAF38A6-983D-4331-8A0A-848ED69471D7}" presName="space" presStyleCnt="0"/>
      <dgm:spPr/>
    </dgm:pt>
    <dgm:pt modelId="{CAD07F5D-5771-BD48-AA6B-B8F5F084E3F7}" type="pres">
      <dgm:prSet presAssocID="{46A54EF0-0E86-4899-977A-7DD53E3789C4}" presName="composite" presStyleCnt="0"/>
      <dgm:spPr/>
    </dgm:pt>
    <dgm:pt modelId="{7F79DB16-EAB8-A342-865D-A18D82CBF73F}" type="pres">
      <dgm:prSet presAssocID="{46A54EF0-0E86-4899-977A-7DD53E3789C4}" presName="parTx" presStyleLbl="alignNode1" presStyleIdx="1" presStyleCnt="2" custScaleX="111242" custLinFactNeighborX="-1777" custLinFactNeighborY="-99340">
        <dgm:presLayoutVars>
          <dgm:chMax val="0"/>
          <dgm:chPref val="0"/>
          <dgm:bulletEnabled val="1"/>
        </dgm:presLayoutVars>
      </dgm:prSet>
      <dgm:spPr/>
    </dgm:pt>
    <dgm:pt modelId="{5962D74B-24F8-2542-88E3-BDAB6589B515}" type="pres">
      <dgm:prSet presAssocID="{46A54EF0-0E86-4899-977A-7DD53E3789C4}" presName="desTx" presStyleLbl="alignAccFollowNode1" presStyleIdx="1" presStyleCnt="2" custScaleX="113398">
        <dgm:presLayoutVars>
          <dgm:bulletEnabled val="1"/>
        </dgm:presLayoutVars>
      </dgm:prSet>
      <dgm:spPr/>
    </dgm:pt>
  </dgm:ptLst>
  <dgm:cxnLst>
    <dgm:cxn modelId="{090C1F09-FC04-47FA-A305-193CFC4F654B}" srcId="{CC09F534-0008-4569-B9BB-E6EA5683E335}" destId="{31D75F2A-A1E0-4E19-84EF-4583B52DCBF0}" srcOrd="0" destOrd="0" parTransId="{0A91F2D7-773C-4EBD-8322-D3B70DE0E24E}" sibTransId="{0BAF38A6-983D-4331-8A0A-848ED69471D7}"/>
    <dgm:cxn modelId="{F192A517-3351-0B41-9F73-F3C8E8B69A23}" type="presOf" srcId="{19DFE942-9320-0A44-B007-F3C166966B2F}" destId="{7F807492-90F0-304E-948C-AD9A3E5B8B50}" srcOrd="0" destOrd="3" presId="urn:microsoft.com/office/officeart/2005/8/layout/hList1"/>
    <dgm:cxn modelId="{B049CE23-0370-472E-B2A7-B3A26E5F97DA}" srcId="{31D75F2A-A1E0-4E19-84EF-4583B52DCBF0}" destId="{9C8335D8-B784-4259-A0B8-392DAEB8454E}" srcOrd="2" destOrd="0" parTransId="{7BE7E790-7C4B-4548-B018-1E10E718BB1E}" sibTransId="{415B0592-36F7-4119-A424-0C1B85689386}"/>
    <dgm:cxn modelId="{D3C80F25-1CD2-B34A-B6B4-704325F6158B}" type="presOf" srcId="{31D75F2A-A1E0-4E19-84EF-4583B52DCBF0}" destId="{A91D031C-F765-E74D-ACC6-4DF071E5E927}" srcOrd="0" destOrd="0" presId="urn:microsoft.com/office/officeart/2005/8/layout/hList1"/>
    <dgm:cxn modelId="{2578B728-1D00-6B49-BD66-0FE2D8FA80D2}" type="presOf" srcId="{271DE566-7CC9-42B3-B6F2-9872C2C6A4E2}" destId="{7F807492-90F0-304E-948C-AD9A3E5B8B50}" srcOrd="0" destOrd="0" presId="urn:microsoft.com/office/officeart/2005/8/layout/hList1"/>
    <dgm:cxn modelId="{99671435-C501-1B4B-85AB-4C711535F963}" type="presOf" srcId="{9C8335D8-B784-4259-A0B8-392DAEB8454E}" destId="{7F807492-90F0-304E-948C-AD9A3E5B8B50}" srcOrd="0" destOrd="2" presId="urn:microsoft.com/office/officeart/2005/8/layout/hList1"/>
    <dgm:cxn modelId="{AE81F564-D25D-BD4E-A6B9-4F8695BC82EF}" type="presOf" srcId="{46A54EF0-0E86-4899-977A-7DD53E3789C4}" destId="{7F79DB16-EAB8-A342-865D-A18D82CBF73F}" srcOrd="0" destOrd="0" presId="urn:microsoft.com/office/officeart/2005/8/layout/hList1"/>
    <dgm:cxn modelId="{3C6AC865-E4A3-C240-8DC7-71F97D52ABA7}" type="presOf" srcId="{D6653BBC-6634-4DF4-9658-A91C8A5BA42D}" destId="{5962D74B-24F8-2542-88E3-BDAB6589B515}" srcOrd="0" destOrd="0" presId="urn:microsoft.com/office/officeart/2005/8/layout/hList1"/>
    <dgm:cxn modelId="{83AAEE74-8D97-41E6-A2C7-D24BD9B14818}" srcId="{46A54EF0-0E86-4899-977A-7DD53E3789C4}" destId="{3F476D35-1D90-474A-9423-D900408C6FFC}" srcOrd="1" destOrd="0" parTransId="{503682C0-01C8-49CB-915E-F813AFD39182}" sibTransId="{6A196655-55D9-4AB5-8677-EBDD9EC0AA31}"/>
    <dgm:cxn modelId="{F0CB6382-7C40-2A4E-AC6D-2FCF10F2A3DD}" srcId="{31D75F2A-A1E0-4E19-84EF-4583B52DCBF0}" destId="{19DFE942-9320-0A44-B007-F3C166966B2F}" srcOrd="3" destOrd="0" parTransId="{670EF23C-A6F4-EE4F-9A4E-5C0B079FF06C}" sibTransId="{C9BE7501-D0B9-D941-AC04-F21B33105913}"/>
    <dgm:cxn modelId="{F07CCD9C-6420-E640-BA1C-D4553BAC6989}" type="presOf" srcId="{FBBD22ED-A340-4514-B24F-029E768660A5}" destId="{7F807492-90F0-304E-948C-AD9A3E5B8B50}" srcOrd="0" destOrd="1" presId="urn:microsoft.com/office/officeart/2005/8/layout/hList1"/>
    <dgm:cxn modelId="{EC7829AA-BB6D-44E2-83DF-182604F4847A}" srcId="{CC09F534-0008-4569-B9BB-E6EA5683E335}" destId="{46A54EF0-0E86-4899-977A-7DD53E3789C4}" srcOrd="1" destOrd="0" parTransId="{FBD23E58-5324-468F-9729-1477E9846B3D}" sibTransId="{6D79ABF1-D4BA-4A47-B55C-F9F691CD7486}"/>
    <dgm:cxn modelId="{D9013CB1-7B31-FE4A-8E90-DDC65592175B}" type="presOf" srcId="{CC09F534-0008-4569-B9BB-E6EA5683E335}" destId="{556A7069-B8ED-5940-B437-E5856685175F}" srcOrd="0" destOrd="0" presId="urn:microsoft.com/office/officeart/2005/8/layout/hList1"/>
    <dgm:cxn modelId="{8B4DE8C3-330E-448E-B59D-18CE0C5C96DB}" srcId="{31D75F2A-A1E0-4E19-84EF-4583B52DCBF0}" destId="{271DE566-7CC9-42B3-B6F2-9872C2C6A4E2}" srcOrd="0" destOrd="0" parTransId="{28C228E1-52A9-4F4C-BB2F-D947D930A33F}" sibTransId="{7585A230-54E2-45B7-8620-9AE5B6E2A702}"/>
    <dgm:cxn modelId="{BCDB84C6-2613-854A-B43F-FBEDBF0097E6}" type="presOf" srcId="{3F476D35-1D90-474A-9423-D900408C6FFC}" destId="{5962D74B-24F8-2542-88E3-BDAB6589B515}" srcOrd="0" destOrd="1" presId="urn:microsoft.com/office/officeart/2005/8/layout/hList1"/>
    <dgm:cxn modelId="{42248ECB-D1B1-497C-96DA-A0FE0AE9998E}" srcId="{46A54EF0-0E86-4899-977A-7DD53E3789C4}" destId="{D6653BBC-6634-4DF4-9658-A91C8A5BA42D}" srcOrd="0" destOrd="0" parTransId="{E96DD503-8F0D-4BF9-8E7A-83FE59D7D8E3}" sibTransId="{F0BA9611-763B-4AFD-8058-C8355539765A}"/>
    <dgm:cxn modelId="{4A8AACD3-83B1-974E-BE86-68E78C15B1B8}" srcId="{46A54EF0-0E86-4899-977A-7DD53E3789C4}" destId="{4350BAC8-2A58-3C40-84A8-B0F74B7E6787}" srcOrd="2" destOrd="0" parTransId="{DA59B7A2-73BF-9A4F-BAB2-0C266F3D21A2}" sibTransId="{FBC4EDD4-4184-D94B-982C-98750498C559}"/>
    <dgm:cxn modelId="{9E02FDE9-4DA7-4D46-8F4F-B32E43F5EA3E}" srcId="{31D75F2A-A1E0-4E19-84EF-4583B52DCBF0}" destId="{FBBD22ED-A340-4514-B24F-029E768660A5}" srcOrd="1" destOrd="0" parTransId="{DD983475-598D-4A1A-B860-35CBA00CDE4E}" sibTransId="{FB9E9280-5ED9-41F4-A632-B73699D79162}"/>
    <dgm:cxn modelId="{5DA3BFEE-D763-4C40-BE3D-16FB80D6297B}" type="presOf" srcId="{4350BAC8-2A58-3C40-84A8-B0F74B7E6787}" destId="{5962D74B-24F8-2542-88E3-BDAB6589B515}" srcOrd="0" destOrd="2" presId="urn:microsoft.com/office/officeart/2005/8/layout/hList1"/>
    <dgm:cxn modelId="{30DC0355-4E84-C54B-A074-1906396DA986}" type="presParOf" srcId="{556A7069-B8ED-5940-B437-E5856685175F}" destId="{7063CF50-5BB6-8F4D-B0F3-E2C84DB84DF6}" srcOrd="0" destOrd="0" presId="urn:microsoft.com/office/officeart/2005/8/layout/hList1"/>
    <dgm:cxn modelId="{9AE988C5-6914-C448-A6DC-DA8EA809AFDC}" type="presParOf" srcId="{7063CF50-5BB6-8F4D-B0F3-E2C84DB84DF6}" destId="{A91D031C-F765-E74D-ACC6-4DF071E5E927}" srcOrd="0" destOrd="0" presId="urn:microsoft.com/office/officeart/2005/8/layout/hList1"/>
    <dgm:cxn modelId="{FE170BA7-2FA2-A34C-8DFC-E42155FFF661}" type="presParOf" srcId="{7063CF50-5BB6-8F4D-B0F3-E2C84DB84DF6}" destId="{7F807492-90F0-304E-948C-AD9A3E5B8B50}" srcOrd="1" destOrd="0" presId="urn:microsoft.com/office/officeart/2005/8/layout/hList1"/>
    <dgm:cxn modelId="{41082ADF-3AC5-3442-A3B1-E21E9F28AD65}" type="presParOf" srcId="{556A7069-B8ED-5940-B437-E5856685175F}" destId="{FF9BF30A-F27A-C74A-A67C-2223FF784157}" srcOrd="1" destOrd="0" presId="urn:microsoft.com/office/officeart/2005/8/layout/hList1"/>
    <dgm:cxn modelId="{2A88875A-A8F3-1840-8F9E-B977058F69F6}" type="presParOf" srcId="{556A7069-B8ED-5940-B437-E5856685175F}" destId="{CAD07F5D-5771-BD48-AA6B-B8F5F084E3F7}" srcOrd="2" destOrd="0" presId="urn:microsoft.com/office/officeart/2005/8/layout/hList1"/>
    <dgm:cxn modelId="{23B450C0-D2D2-274C-BAE1-109D6FA5AC7E}" type="presParOf" srcId="{CAD07F5D-5771-BD48-AA6B-B8F5F084E3F7}" destId="{7F79DB16-EAB8-A342-865D-A18D82CBF73F}" srcOrd="0" destOrd="0" presId="urn:microsoft.com/office/officeart/2005/8/layout/hList1"/>
    <dgm:cxn modelId="{9F249218-754B-B948-9A7B-1F1D21BF697C}" type="presParOf" srcId="{CAD07F5D-5771-BD48-AA6B-B8F5F084E3F7}" destId="{5962D74B-24F8-2542-88E3-BDAB6589B5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CC79D-FB60-4ED8-A4CA-87C41D4B249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0DC4D23-07B7-44EB-8A55-15422264DFF4}">
      <dgm:prSet/>
      <dgm:spPr/>
      <dgm:t>
        <a:bodyPr/>
        <a:lstStyle/>
        <a:p>
          <a:r>
            <a:rPr lang="hu-HU"/>
            <a:t>Szakmai kapcsolatok</a:t>
          </a:r>
          <a:endParaRPr lang="en-US"/>
        </a:p>
      </dgm:t>
    </dgm:pt>
    <dgm:pt modelId="{32DECCC0-FB16-4CB8-872F-605EB5BF5497}" type="parTrans" cxnId="{1F3CA662-305D-4890-9B77-2BE72E66580D}">
      <dgm:prSet/>
      <dgm:spPr/>
      <dgm:t>
        <a:bodyPr/>
        <a:lstStyle/>
        <a:p>
          <a:endParaRPr lang="en-US"/>
        </a:p>
      </dgm:t>
    </dgm:pt>
    <dgm:pt modelId="{24AE482C-3623-42C5-B0AA-846133B6C557}" type="sibTrans" cxnId="{1F3CA662-305D-4890-9B77-2BE72E66580D}">
      <dgm:prSet/>
      <dgm:spPr/>
      <dgm:t>
        <a:bodyPr/>
        <a:lstStyle/>
        <a:p>
          <a:endParaRPr lang="en-US"/>
        </a:p>
      </dgm:t>
    </dgm:pt>
    <dgm:pt modelId="{0D0F0FF9-C3E6-4333-8D22-205F71410F49}">
      <dgm:prSet/>
      <dgm:spPr/>
      <dgm:t>
        <a:bodyPr/>
        <a:lstStyle/>
        <a:p>
          <a:r>
            <a:rPr lang="hu-HU"/>
            <a:t>Projektmódszer alkalmazása</a:t>
          </a:r>
          <a:endParaRPr lang="en-US"/>
        </a:p>
      </dgm:t>
    </dgm:pt>
    <dgm:pt modelId="{33912F54-E0E4-4D10-BEDB-CDA20A790099}" type="parTrans" cxnId="{CC28197B-0297-4B47-9827-2713CF058ABF}">
      <dgm:prSet/>
      <dgm:spPr/>
      <dgm:t>
        <a:bodyPr/>
        <a:lstStyle/>
        <a:p>
          <a:endParaRPr lang="en-US"/>
        </a:p>
      </dgm:t>
    </dgm:pt>
    <dgm:pt modelId="{1616ECB9-88EF-49A2-9E14-822AD7F2EA9C}" type="sibTrans" cxnId="{CC28197B-0297-4B47-9827-2713CF058ABF}">
      <dgm:prSet/>
      <dgm:spPr/>
      <dgm:t>
        <a:bodyPr/>
        <a:lstStyle/>
        <a:p>
          <a:endParaRPr lang="en-US"/>
        </a:p>
      </dgm:t>
    </dgm:pt>
    <dgm:pt modelId="{CC6B443C-D374-43EE-B224-DE96ADD304F9}">
      <dgm:prSet/>
      <dgm:spPr/>
      <dgm:t>
        <a:bodyPr/>
        <a:lstStyle/>
        <a:p>
          <a:r>
            <a:rPr lang="hu-HU"/>
            <a:t>Tréningszerű, élményszerű oktatás</a:t>
          </a:r>
          <a:endParaRPr lang="en-US"/>
        </a:p>
      </dgm:t>
    </dgm:pt>
    <dgm:pt modelId="{A6BDC7CB-EF9C-49D7-9D26-02C68E6F4B0E}" type="parTrans" cxnId="{107399F2-425E-496A-8146-2FF1B7CBFC28}">
      <dgm:prSet/>
      <dgm:spPr/>
      <dgm:t>
        <a:bodyPr/>
        <a:lstStyle/>
        <a:p>
          <a:endParaRPr lang="en-US"/>
        </a:p>
      </dgm:t>
    </dgm:pt>
    <dgm:pt modelId="{55566CBD-EB87-47C9-961C-567CA9F8F8FF}" type="sibTrans" cxnId="{107399F2-425E-496A-8146-2FF1B7CBFC28}">
      <dgm:prSet/>
      <dgm:spPr/>
      <dgm:t>
        <a:bodyPr/>
        <a:lstStyle/>
        <a:p>
          <a:endParaRPr lang="en-US"/>
        </a:p>
      </dgm:t>
    </dgm:pt>
    <dgm:pt modelId="{0241AACC-5A9B-D248-AB8E-53B3827BF151}" type="pres">
      <dgm:prSet presAssocID="{277CC79D-FB60-4ED8-A4CA-87C41D4B2498}" presName="linear" presStyleCnt="0">
        <dgm:presLayoutVars>
          <dgm:dir/>
          <dgm:animLvl val="lvl"/>
          <dgm:resizeHandles val="exact"/>
        </dgm:presLayoutVars>
      </dgm:prSet>
      <dgm:spPr/>
    </dgm:pt>
    <dgm:pt modelId="{50E0AD45-B55B-D84C-86F1-65033D6F904F}" type="pres">
      <dgm:prSet presAssocID="{90DC4D23-07B7-44EB-8A55-15422264DFF4}" presName="parentLin" presStyleCnt="0"/>
      <dgm:spPr/>
    </dgm:pt>
    <dgm:pt modelId="{BE9D6D1C-2A50-9A40-B323-115936EB91FA}" type="pres">
      <dgm:prSet presAssocID="{90DC4D23-07B7-44EB-8A55-15422264DFF4}" presName="parentLeftMargin" presStyleLbl="node1" presStyleIdx="0" presStyleCnt="3"/>
      <dgm:spPr/>
    </dgm:pt>
    <dgm:pt modelId="{6390EC79-715A-9A44-B900-9AB3F959F7B5}" type="pres">
      <dgm:prSet presAssocID="{90DC4D23-07B7-44EB-8A55-15422264DFF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C532BD1-D3D0-DD4B-BB43-70CFBFA18802}" type="pres">
      <dgm:prSet presAssocID="{90DC4D23-07B7-44EB-8A55-15422264DFF4}" presName="negativeSpace" presStyleCnt="0"/>
      <dgm:spPr/>
    </dgm:pt>
    <dgm:pt modelId="{2BE121AE-1379-734A-BA15-D5CABB8EC879}" type="pres">
      <dgm:prSet presAssocID="{90DC4D23-07B7-44EB-8A55-15422264DFF4}" presName="childText" presStyleLbl="conFgAcc1" presStyleIdx="0" presStyleCnt="3">
        <dgm:presLayoutVars>
          <dgm:bulletEnabled val="1"/>
        </dgm:presLayoutVars>
      </dgm:prSet>
      <dgm:spPr/>
    </dgm:pt>
    <dgm:pt modelId="{24DF1F97-0ED8-0F4E-A39C-D778BFC5C819}" type="pres">
      <dgm:prSet presAssocID="{24AE482C-3623-42C5-B0AA-846133B6C557}" presName="spaceBetweenRectangles" presStyleCnt="0"/>
      <dgm:spPr/>
    </dgm:pt>
    <dgm:pt modelId="{1E627BA2-950C-E24D-B593-946B29261BF6}" type="pres">
      <dgm:prSet presAssocID="{0D0F0FF9-C3E6-4333-8D22-205F71410F49}" presName="parentLin" presStyleCnt="0"/>
      <dgm:spPr/>
    </dgm:pt>
    <dgm:pt modelId="{7AB5D728-30B7-CC48-9F05-AE567E48A3E6}" type="pres">
      <dgm:prSet presAssocID="{0D0F0FF9-C3E6-4333-8D22-205F71410F49}" presName="parentLeftMargin" presStyleLbl="node1" presStyleIdx="0" presStyleCnt="3"/>
      <dgm:spPr/>
    </dgm:pt>
    <dgm:pt modelId="{4BA3DB04-EA5D-CA4A-818D-76B8F88E49C4}" type="pres">
      <dgm:prSet presAssocID="{0D0F0FF9-C3E6-4333-8D22-205F71410F4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0181028-EC53-6A48-8002-E256C9513C34}" type="pres">
      <dgm:prSet presAssocID="{0D0F0FF9-C3E6-4333-8D22-205F71410F49}" presName="negativeSpace" presStyleCnt="0"/>
      <dgm:spPr/>
    </dgm:pt>
    <dgm:pt modelId="{2F6596F4-4611-5A4E-963D-A10273F5AB44}" type="pres">
      <dgm:prSet presAssocID="{0D0F0FF9-C3E6-4333-8D22-205F71410F49}" presName="childText" presStyleLbl="conFgAcc1" presStyleIdx="1" presStyleCnt="3">
        <dgm:presLayoutVars>
          <dgm:bulletEnabled val="1"/>
        </dgm:presLayoutVars>
      </dgm:prSet>
      <dgm:spPr/>
    </dgm:pt>
    <dgm:pt modelId="{DF4131CC-6B8E-5E42-8B05-2E14D3EB8DC4}" type="pres">
      <dgm:prSet presAssocID="{1616ECB9-88EF-49A2-9E14-822AD7F2EA9C}" presName="spaceBetweenRectangles" presStyleCnt="0"/>
      <dgm:spPr/>
    </dgm:pt>
    <dgm:pt modelId="{AAD2BAE3-2B3F-D54B-8EF5-B9BDF01AA7A7}" type="pres">
      <dgm:prSet presAssocID="{CC6B443C-D374-43EE-B224-DE96ADD304F9}" presName="parentLin" presStyleCnt="0"/>
      <dgm:spPr/>
    </dgm:pt>
    <dgm:pt modelId="{7E42E3AA-6F41-7B4E-BA04-2AB5525BEB99}" type="pres">
      <dgm:prSet presAssocID="{CC6B443C-D374-43EE-B224-DE96ADD304F9}" presName="parentLeftMargin" presStyleLbl="node1" presStyleIdx="1" presStyleCnt="3"/>
      <dgm:spPr/>
    </dgm:pt>
    <dgm:pt modelId="{23DDC861-D394-EE47-A175-6EB4E4CDDC93}" type="pres">
      <dgm:prSet presAssocID="{CC6B443C-D374-43EE-B224-DE96ADD304F9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3DE1E51-1747-8C47-AAA8-35D6555A2374}" type="pres">
      <dgm:prSet presAssocID="{CC6B443C-D374-43EE-B224-DE96ADD304F9}" presName="negativeSpace" presStyleCnt="0"/>
      <dgm:spPr/>
    </dgm:pt>
    <dgm:pt modelId="{DEFB4144-7F03-954C-A5FC-6FF159279292}" type="pres">
      <dgm:prSet presAssocID="{CC6B443C-D374-43EE-B224-DE96ADD304F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E15A18-94FE-504D-8E15-ACA0BCB1B741}" type="presOf" srcId="{277CC79D-FB60-4ED8-A4CA-87C41D4B2498}" destId="{0241AACC-5A9B-D248-AB8E-53B3827BF151}" srcOrd="0" destOrd="0" presId="urn:microsoft.com/office/officeart/2005/8/layout/list1"/>
    <dgm:cxn modelId="{0E1F3124-BBCB-2449-AA31-68BB83B364AB}" type="presOf" srcId="{CC6B443C-D374-43EE-B224-DE96ADD304F9}" destId="{7E42E3AA-6F41-7B4E-BA04-2AB5525BEB99}" srcOrd="0" destOrd="0" presId="urn:microsoft.com/office/officeart/2005/8/layout/list1"/>
    <dgm:cxn modelId="{1F3CA662-305D-4890-9B77-2BE72E66580D}" srcId="{277CC79D-FB60-4ED8-A4CA-87C41D4B2498}" destId="{90DC4D23-07B7-44EB-8A55-15422264DFF4}" srcOrd="0" destOrd="0" parTransId="{32DECCC0-FB16-4CB8-872F-605EB5BF5497}" sibTransId="{24AE482C-3623-42C5-B0AA-846133B6C557}"/>
    <dgm:cxn modelId="{DDFF9464-3C62-F74E-BD1B-6073AA91A898}" type="presOf" srcId="{0D0F0FF9-C3E6-4333-8D22-205F71410F49}" destId="{4BA3DB04-EA5D-CA4A-818D-76B8F88E49C4}" srcOrd="1" destOrd="0" presId="urn:microsoft.com/office/officeart/2005/8/layout/list1"/>
    <dgm:cxn modelId="{CC28197B-0297-4B47-9827-2713CF058ABF}" srcId="{277CC79D-FB60-4ED8-A4CA-87C41D4B2498}" destId="{0D0F0FF9-C3E6-4333-8D22-205F71410F49}" srcOrd="1" destOrd="0" parTransId="{33912F54-E0E4-4D10-BEDB-CDA20A790099}" sibTransId="{1616ECB9-88EF-49A2-9E14-822AD7F2EA9C}"/>
    <dgm:cxn modelId="{37C26680-F30A-0D40-A33D-461268E0F689}" type="presOf" srcId="{CC6B443C-D374-43EE-B224-DE96ADD304F9}" destId="{23DDC861-D394-EE47-A175-6EB4E4CDDC93}" srcOrd="1" destOrd="0" presId="urn:microsoft.com/office/officeart/2005/8/layout/list1"/>
    <dgm:cxn modelId="{1D360795-D16C-9844-BB27-39ED91AC6C0E}" type="presOf" srcId="{90DC4D23-07B7-44EB-8A55-15422264DFF4}" destId="{6390EC79-715A-9A44-B900-9AB3F959F7B5}" srcOrd="1" destOrd="0" presId="urn:microsoft.com/office/officeart/2005/8/layout/list1"/>
    <dgm:cxn modelId="{3032289A-577C-604B-92BB-F8E02C30314A}" type="presOf" srcId="{90DC4D23-07B7-44EB-8A55-15422264DFF4}" destId="{BE9D6D1C-2A50-9A40-B323-115936EB91FA}" srcOrd="0" destOrd="0" presId="urn:microsoft.com/office/officeart/2005/8/layout/list1"/>
    <dgm:cxn modelId="{8CD046E8-FC77-3B49-94DA-52B605DB0548}" type="presOf" srcId="{0D0F0FF9-C3E6-4333-8D22-205F71410F49}" destId="{7AB5D728-30B7-CC48-9F05-AE567E48A3E6}" srcOrd="0" destOrd="0" presId="urn:microsoft.com/office/officeart/2005/8/layout/list1"/>
    <dgm:cxn modelId="{107399F2-425E-496A-8146-2FF1B7CBFC28}" srcId="{277CC79D-FB60-4ED8-A4CA-87C41D4B2498}" destId="{CC6B443C-D374-43EE-B224-DE96ADD304F9}" srcOrd="2" destOrd="0" parTransId="{A6BDC7CB-EF9C-49D7-9D26-02C68E6F4B0E}" sibTransId="{55566CBD-EB87-47C9-961C-567CA9F8F8FF}"/>
    <dgm:cxn modelId="{BD24DA5A-AFB2-C24A-AC14-7B7A1A5E5C14}" type="presParOf" srcId="{0241AACC-5A9B-D248-AB8E-53B3827BF151}" destId="{50E0AD45-B55B-D84C-86F1-65033D6F904F}" srcOrd="0" destOrd="0" presId="urn:microsoft.com/office/officeart/2005/8/layout/list1"/>
    <dgm:cxn modelId="{6A9E0103-850D-644F-90AB-490A64AC5FF8}" type="presParOf" srcId="{50E0AD45-B55B-D84C-86F1-65033D6F904F}" destId="{BE9D6D1C-2A50-9A40-B323-115936EB91FA}" srcOrd="0" destOrd="0" presId="urn:microsoft.com/office/officeart/2005/8/layout/list1"/>
    <dgm:cxn modelId="{DB5C7C5C-1A54-894F-A7EF-8D7B7C4D17D9}" type="presParOf" srcId="{50E0AD45-B55B-D84C-86F1-65033D6F904F}" destId="{6390EC79-715A-9A44-B900-9AB3F959F7B5}" srcOrd="1" destOrd="0" presId="urn:microsoft.com/office/officeart/2005/8/layout/list1"/>
    <dgm:cxn modelId="{12F0CEDB-3BAD-904E-AB85-53D5810315F0}" type="presParOf" srcId="{0241AACC-5A9B-D248-AB8E-53B3827BF151}" destId="{CC532BD1-D3D0-DD4B-BB43-70CFBFA18802}" srcOrd="1" destOrd="0" presId="urn:microsoft.com/office/officeart/2005/8/layout/list1"/>
    <dgm:cxn modelId="{4A6B9A0C-1ECE-284F-9788-674033945CAF}" type="presParOf" srcId="{0241AACC-5A9B-D248-AB8E-53B3827BF151}" destId="{2BE121AE-1379-734A-BA15-D5CABB8EC879}" srcOrd="2" destOrd="0" presId="urn:microsoft.com/office/officeart/2005/8/layout/list1"/>
    <dgm:cxn modelId="{02EC0169-1BBA-3447-8CAA-5F0FC9DA348B}" type="presParOf" srcId="{0241AACC-5A9B-D248-AB8E-53B3827BF151}" destId="{24DF1F97-0ED8-0F4E-A39C-D778BFC5C819}" srcOrd="3" destOrd="0" presId="urn:microsoft.com/office/officeart/2005/8/layout/list1"/>
    <dgm:cxn modelId="{2BD57CD7-5BA9-4E43-90EE-D23A6D69C4E9}" type="presParOf" srcId="{0241AACC-5A9B-D248-AB8E-53B3827BF151}" destId="{1E627BA2-950C-E24D-B593-946B29261BF6}" srcOrd="4" destOrd="0" presId="urn:microsoft.com/office/officeart/2005/8/layout/list1"/>
    <dgm:cxn modelId="{A04780DB-542D-5E42-A78F-CDDF4D403AC5}" type="presParOf" srcId="{1E627BA2-950C-E24D-B593-946B29261BF6}" destId="{7AB5D728-30B7-CC48-9F05-AE567E48A3E6}" srcOrd="0" destOrd="0" presId="urn:microsoft.com/office/officeart/2005/8/layout/list1"/>
    <dgm:cxn modelId="{FA971C11-CB31-0948-B120-8DE020FC6B96}" type="presParOf" srcId="{1E627BA2-950C-E24D-B593-946B29261BF6}" destId="{4BA3DB04-EA5D-CA4A-818D-76B8F88E49C4}" srcOrd="1" destOrd="0" presId="urn:microsoft.com/office/officeart/2005/8/layout/list1"/>
    <dgm:cxn modelId="{42C522FE-AA0A-A84F-9393-20623AB0AF51}" type="presParOf" srcId="{0241AACC-5A9B-D248-AB8E-53B3827BF151}" destId="{00181028-EC53-6A48-8002-E256C9513C34}" srcOrd="5" destOrd="0" presId="urn:microsoft.com/office/officeart/2005/8/layout/list1"/>
    <dgm:cxn modelId="{6E69317C-FF2E-B54F-A0D2-7A0A7DAF93DB}" type="presParOf" srcId="{0241AACC-5A9B-D248-AB8E-53B3827BF151}" destId="{2F6596F4-4611-5A4E-963D-A10273F5AB44}" srcOrd="6" destOrd="0" presId="urn:microsoft.com/office/officeart/2005/8/layout/list1"/>
    <dgm:cxn modelId="{84144174-DE7A-DB44-833D-2BA9E0E4AFB8}" type="presParOf" srcId="{0241AACC-5A9B-D248-AB8E-53B3827BF151}" destId="{DF4131CC-6B8E-5E42-8B05-2E14D3EB8DC4}" srcOrd="7" destOrd="0" presId="urn:microsoft.com/office/officeart/2005/8/layout/list1"/>
    <dgm:cxn modelId="{A45B38A4-1014-8C41-A722-759FC89D655D}" type="presParOf" srcId="{0241AACC-5A9B-D248-AB8E-53B3827BF151}" destId="{AAD2BAE3-2B3F-D54B-8EF5-B9BDF01AA7A7}" srcOrd="8" destOrd="0" presId="urn:microsoft.com/office/officeart/2005/8/layout/list1"/>
    <dgm:cxn modelId="{DB8638B8-8CD9-E644-A292-0F97B9F96AA5}" type="presParOf" srcId="{AAD2BAE3-2B3F-D54B-8EF5-B9BDF01AA7A7}" destId="{7E42E3AA-6F41-7B4E-BA04-2AB5525BEB99}" srcOrd="0" destOrd="0" presId="urn:microsoft.com/office/officeart/2005/8/layout/list1"/>
    <dgm:cxn modelId="{E0CE15A3-EFB9-264B-84EF-ABF27FC5FD37}" type="presParOf" srcId="{AAD2BAE3-2B3F-D54B-8EF5-B9BDF01AA7A7}" destId="{23DDC861-D394-EE47-A175-6EB4E4CDDC93}" srcOrd="1" destOrd="0" presId="urn:microsoft.com/office/officeart/2005/8/layout/list1"/>
    <dgm:cxn modelId="{5B63AD8E-E421-DD41-B764-CC49B01A5154}" type="presParOf" srcId="{0241AACC-5A9B-D248-AB8E-53B3827BF151}" destId="{E3DE1E51-1747-8C47-AAA8-35D6555A2374}" srcOrd="9" destOrd="0" presId="urn:microsoft.com/office/officeart/2005/8/layout/list1"/>
    <dgm:cxn modelId="{C7EA7B6A-387E-004C-871C-3B8F5F0B146F}" type="presParOf" srcId="{0241AACC-5A9B-D248-AB8E-53B3827BF151}" destId="{DEFB4144-7F03-954C-A5FC-6FF15927929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1D031C-F765-E74D-ACC6-4DF071E5E927}">
      <dsp:nvSpPr>
        <dsp:cNvPr id="0" name=""/>
        <dsp:cNvSpPr/>
      </dsp:nvSpPr>
      <dsp:spPr>
        <a:xfrm>
          <a:off x="0" y="0"/>
          <a:ext cx="4606814" cy="9669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kern="1200" dirty="0"/>
            <a:t>A változást támogatók köre:</a:t>
          </a:r>
          <a:endParaRPr lang="en-US" sz="2800" kern="1200" dirty="0"/>
        </a:p>
      </dsp:txBody>
      <dsp:txXfrm>
        <a:off x="0" y="0"/>
        <a:ext cx="4606814" cy="966903"/>
      </dsp:txXfrm>
    </dsp:sp>
    <dsp:sp modelId="{7F807492-90F0-304E-948C-AD9A3E5B8B50}">
      <dsp:nvSpPr>
        <dsp:cNvPr id="0" name=""/>
        <dsp:cNvSpPr/>
      </dsp:nvSpPr>
      <dsp:spPr>
        <a:xfrm>
          <a:off x="11328" y="966903"/>
          <a:ext cx="4606814" cy="2725398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 Nile" pitchFamily="2" charset="-78"/>
              <a:ea typeface="+mn-ea"/>
              <a:cs typeface="Al Nile" pitchFamily="2" charset="-78"/>
            </a:rPr>
            <a:t>Innovatív tanszékek 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l Nile" pitchFamily="2" charset="-78"/>
            <a:ea typeface="+mn-ea"/>
            <a:cs typeface="Al Nile" pitchFamily="2" charset="-78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 Nile" pitchFamily="2" charset="-78"/>
              <a:ea typeface="+mn-ea"/>
              <a:cs typeface="Al Nile" pitchFamily="2" charset="-78"/>
            </a:rPr>
            <a:t>Sikerélmény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l Nile" pitchFamily="2" charset="-78"/>
            <a:ea typeface="+mn-ea"/>
            <a:cs typeface="Al Nile" pitchFamily="2" charset="-78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 Nile" pitchFamily="2" charset="-78"/>
              <a:ea typeface="+mn-ea"/>
              <a:cs typeface="Al Nile" pitchFamily="2" charset="-78"/>
            </a:rPr>
            <a:t>Módszertani megújulás jelentőségének elismerése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l Nile" pitchFamily="2" charset="-78"/>
            <a:ea typeface="+mn-ea"/>
            <a:cs typeface="Al Nile" pitchFamily="2" charset="-78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 Nile" pitchFamily="2" charset="-78"/>
              <a:ea typeface="+mn-ea"/>
              <a:cs typeface="Al Nile" pitchFamily="2" charset="-78"/>
            </a:rPr>
            <a:t>A Z </a:t>
          </a:r>
          <a:r>
            <a:rPr lang="en-US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 Nile" pitchFamily="2" charset="-78"/>
              <a:ea typeface="+mn-ea"/>
              <a:cs typeface="Al Nile" pitchFamily="2" charset="-78"/>
            </a:rPr>
            <a:t>generáció</a:t>
          </a:r>
          <a:r>
            <a:rPr lang="en-US" sz="2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 Nile" pitchFamily="2" charset="-78"/>
              <a:ea typeface="+mn-ea"/>
              <a:cs typeface="Al Nile" pitchFamily="2" charset="-78"/>
            </a:rPr>
            <a:t> </a:t>
          </a:r>
          <a:r>
            <a:rPr lang="en-US" sz="22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l Nile" pitchFamily="2" charset="-78"/>
              <a:ea typeface="+mn-ea"/>
              <a:cs typeface="Al Nile" pitchFamily="2" charset="-78"/>
            </a:rPr>
            <a:t>jellemzői</a:t>
          </a:r>
          <a:endParaRPr lang="en-US" sz="22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l Nile" pitchFamily="2" charset="-78"/>
            <a:ea typeface="+mn-ea"/>
            <a:cs typeface="Al Nile" pitchFamily="2" charset="-78"/>
          </a:endParaRPr>
        </a:p>
      </dsp:txBody>
      <dsp:txXfrm>
        <a:off x="11328" y="966903"/>
        <a:ext cx="4606814" cy="2725398"/>
      </dsp:txXfrm>
    </dsp:sp>
    <dsp:sp modelId="{7F79DB16-EAB8-A342-865D-A18D82CBF73F}">
      <dsp:nvSpPr>
        <dsp:cNvPr id="0" name=""/>
        <dsp:cNvSpPr/>
      </dsp:nvSpPr>
      <dsp:spPr>
        <a:xfrm>
          <a:off x="5230864" y="-38966"/>
          <a:ext cx="5129722" cy="96690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Változással</a:t>
          </a:r>
          <a:r>
            <a:rPr lang="en-US" sz="2800" kern="1200" baseline="0" dirty="0"/>
            <a:t> </a:t>
          </a:r>
          <a:r>
            <a:rPr lang="en-US" sz="2800" kern="1200" baseline="0" dirty="0" err="1"/>
            <a:t>kapcsolatos</a:t>
          </a:r>
          <a:r>
            <a:rPr lang="en-US" sz="2800" kern="1200" baseline="0" dirty="0"/>
            <a:t> </a:t>
          </a:r>
          <a:r>
            <a:rPr lang="en-US" sz="2800" kern="1200" baseline="0" dirty="0" err="1"/>
            <a:t>szkepticizmusok</a:t>
          </a:r>
          <a:endParaRPr lang="en-US" sz="2800" kern="1200" dirty="0"/>
        </a:p>
      </dsp:txBody>
      <dsp:txXfrm>
        <a:off x="5230864" y="-38966"/>
        <a:ext cx="5129722" cy="966903"/>
      </dsp:txXfrm>
    </dsp:sp>
    <dsp:sp modelId="{5962D74B-24F8-2542-88E3-BDAB6589B515}">
      <dsp:nvSpPr>
        <dsp:cNvPr id="0" name=""/>
        <dsp:cNvSpPr/>
      </dsp:nvSpPr>
      <dsp:spPr>
        <a:xfrm>
          <a:off x="5263097" y="927937"/>
          <a:ext cx="5229142" cy="2803331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Al Nile" pitchFamily="2" charset="-78"/>
              <a:cs typeface="Al Nile" pitchFamily="2" charset="-78"/>
            </a:rPr>
            <a:t>„De hát mi ezt </a:t>
          </a:r>
          <a:r>
            <a:rPr lang="hu-HU" sz="2000" kern="1200" dirty="0" err="1">
              <a:latin typeface="Al Nile" pitchFamily="2" charset="-78"/>
              <a:cs typeface="Al Nile" pitchFamily="2" charset="-78"/>
            </a:rPr>
            <a:t>ezidáig</a:t>
          </a:r>
          <a:r>
            <a:rPr lang="hu-HU" sz="2000" kern="1200" dirty="0">
              <a:latin typeface="Al Nile" pitchFamily="2" charset="-78"/>
              <a:cs typeface="Al Nile" pitchFamily="2" charset="-78"/>
            </a:rPr>
            <a:t> is így csináltuk.”</a:t>
          </a:r>
          <a:endParaRPr lang="en-US" sz="2000" kern="1200" dirty="0">
            <a:latin typeface="Al Nile" pitchFamily="2" charset="-78"/>
            <a:cs typeface="Al Nile" pitchFamily="2" charset="-7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Al Nile" pitchFamily="2" charset="-78"/>
              <a:cs typeface="Al Nile" pitchFamily="2" charset="-78"/>
            </a:rPr>
            <a:t>„Nem lehet megcsinálni, mert nem vagyunk rá felkészítve.”</a:t>
          </a:r>
          <a:endParaRPr lang="en-US" sz="2000" kern="1200" dirty="0">
            <a:latin typeface="Al Nile" pitchFamily="2" charset="-78"/>
            <a:cs typeface="Al Nile" pitchFamily="2" charset="-78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>
              <a:latin typeface="Al Nile" pitchFamily="2" charset="-78"/>
              <a:cs typeface="Al Nile" pitchFamily="2" charset="-78"/>
            </a:rPr>
            <a:t>„Régóta vagyok a pályán, mindig voltak, vannak, lesznek ilyen kezdeményezések...”</a:t>
          </a:r>
          <a:endParaRPr lang="en-US" sz="2000" kern="1200" dirty="0">
            <a:latin typeface="Al Nile" pitchFamily="2" charset="-78"/>
            <a:cs typeface="Al Nile" pitchFamily="2" charset="-78"/>
          </a:endParaRPr>
        </a:p>
      </dsp:txBody>
      <dsp:txXfrm>
        <a:off x="5263097" y="927937"/>
        <a:ext cx="5229142" cy="2803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E121AE-1379-734A-BA15-D5CABB8EC879}">
      <dsp:nvSpPr>
        <dsp:cNvPr id="0" name=""/>
        <dsp:cNvSpPr/>
      </dsp:nvSpPr>
      <dsp:spPr>
        <a:xfrm>
          <a:off x="0" y="891663"/>
          <a:ext cx="5343082" cy="831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0EC79-715A-9A44-B900-9AB3F959F7B5}">
      <dsp:nvSpPr>
        <dsp:cNvPr id="0" name=""/>
        <dsp:cNvSpPr/>
      </dsp:nvSpPr>
      <dsp:spPr>
        <a:xfrm>
          <a:off x="267154" y="404582"/>
          <a:ext cx="3740158" cy="974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369" tIns="0" rIns="14136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/>
            <a:t>Szakmai kapcsolatok</a:t>
          </a:r>
          <a:endParaRPr lang="en-US" sz="3300" kern="1200"/>
        </a:p>
      </dsp:txBody>
      <dsp:txXfrm>
        <a:off x="314709" y="452137"/>
        <a:ext cx="3645048" cy="879050"/>
      </dsp:txXfrm>
    </dsp:sp>
    <dsp:sp modelId="{2F6596F4-4611-5A4E-963D-A10273F5AB44}">
      <dsp:nvSpPr>
        <dsp:cNvPr id="0" name=""/>
        <dsp:cNvSpPr/>
      </dsp:nvSpPr>
      <dsp:spPr>
        <a:xfrm>
          <a:off x="0" y="2388543"/>
          <a:ext cx="5343082" cy="831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3DB04-EA5D-CA4A-818D-76B8F88E49C4}">
      <dsp:nvSpPr>
        <dsp:cNvPr id="0" name=""/>
        <dsp:cNvSpPr/>
      </dsp:nvSpPr>
      <dsp:spPr>
        <a:xfrm>
          <a:off x="267154" y="1901463"/>
          <a:ext cx="3740158" cy="9741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369" tIns="0" rIns="14136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/>
            <a:t>Projektmódszer alkalmazása</a:t>
          </a:r>
          <a:endParaRPr lang="en-US" sz="3300" kern="1200"/>
        </a:p>
      </dsp:txBody>
      <dsp:txXfrm>
        <a:off x="314709" y="1949018"/>
        <a:ext cx="3645048" cy="879050"/>
      </dsp:txXfrm>
    </dsp:sp>
    <dsp:sp modelId="{DEFB4144-7F03-954C-A5FC-6FF159279292}">
      <dsp:nvSpPr>
        <dsp:cNvPr id="0" name=""/>
        <dsp:cNvSpPr/>
      </dsp:nvSpPr>
      <dsp:spPr>
        <a:xfrm>
          <a:off x="0" y="3885423"/>
          <a:ext cx="5343082" cy="831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DC861-D394-EE47-A175-6EB4E4CDDC93}">
      <dsp:nvSpPr>
        <dsp:cNvPr id="0" name=""/>
        <dsp:cNvSpPr/>
      </dsp:nvSpPr>
      <dsp:spPr>
        <a:xfrm>
          <a:off x="267154" y="3398343"/>
          <a:ext cx="3740158" cy="9741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369" tIns="0" rIns="141369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300" kern="1200"/>
            <a:t>Tréningszerű, élményszerű oktatás</a:t>
          </a:r>
          <a:endParaRPr lang="en-US" sz="3300" kern="1200"/>
        </a:p>
      </dsp:txBody>
      <dsp:txXfrm>
        <a:off x="314709" y="3445898"/>
        <a:ext cx="3645048" cy="879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9D374-4ABF-4A74-B475-C217D3141879}" type="datetimeFigureOut">
              <a:rPr lang="hu-HU" smtClean="0"/>
              <a:t>2023. 09. 13.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C6F45-C139-463C-B125-E14BFEA4D00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6542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85964-301B-4E05-A0AC-A222FD1D8677}" type="datetimeFigureOut">
              <a:rPr lang="hu-HU" smtClean="0"/>
              <a:t>2023. 09. 13.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2"/>
            <a:ext cx="2945659" cy="4963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CD048-3DD1-4962-B730-99E29D05AA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9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862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Bár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hajlamosak vagyunk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úgy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érzékelni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hogy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felsőoktatási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képzések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munkaerőpiaci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relevanciájának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kérdése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utóbbi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egy-két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évtized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során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erősödött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valójában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régóta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velünk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felvetés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nem is csak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felsőoktatással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összefüggésben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Elég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itt csak utalni „az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oktatás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evangéliumára”1, azokra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több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száz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éve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oktatási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képzési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rendszerek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társadalmi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funkciójáról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velünk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élo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̋, folyamatosan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alakulo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hiedelmekre,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nézetekre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véleményekre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amelyek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között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kezdetektől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jelen van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hasznosság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ezen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belül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gazdaság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munkaerőpiac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felől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értelmezett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hasznosság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kérdésfelvetése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is. Ez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természetes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módon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terjed ki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felsőoktatásra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különösen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annak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eltömegesedése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óta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ami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korábbiaknál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jelentősebb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terhet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állami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költségvetésekre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bár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soha senki nem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kérdőjelezi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meg, hogy a (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felso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̋)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oktatás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feladata az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egyén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közösség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boldogulását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anyagi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jólétét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növelni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különbözo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̋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társadalmi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kihívásokat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kezelni,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kulturális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örökséget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ápolni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továbbörökíteni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krízishelyzetekben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könnyen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erősödnek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 a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közvetlen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hasznosságra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fókuszálo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nézetek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különösen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 annak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erőteljes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támogatói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csoportjai is vannak. </a:t>
            </a:r>
            <a:endParaRPr lang="hu-HU" dirty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CD048-3DD1-4962-B730-99E29D05AA1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67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egy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2800" y="1711354"/>
            <a:ext cx="10080000" cy="880844"/>
          </a:xfrm>
          <a:prstGeom prst="rect">
            <a:avLst/>
          </a:prstGeom>
        </p:spPr>
        <p:txBody>
          <a:bodyPr anchor="b"/>
          <a:lstStyle>
            <a:lvl1pPr algn="l">
              <a:defRPr sz="600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 dirty="0"/>
              <a:t>A prezentáció címe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800" y="2734812"/>
            <a:ext cx="10080000" cy="7298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Alcíme egy sorban</a:t>
            </a:r>
          </a:p>
        </p:txBody>
      </p:sp>
    </p:spTree>
    <p:extLst>
      <p:ext uri="{BB962C8B-B14F-4D97-AF65-F5344CB8AC3E}">
        <p14:creationId xmlns:p14="http://schemas.microsoft.com/office/powerpoint/2010/main" val="17574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 - két so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1522800" y="1306279"/>
            <a:ext cx="10080000" cy="1845947"/>
          </a:xfrm>
          <a:prstGeom prst="rect">
            <a:avLst/>
          </a:prstGeom>
        </p:spPr>
        <p:txBody>
          <a:bodyPr anchor="b"/>
          <a:lstStyle>
            <a:lvl1pPr algn="l">
              <a:defRPr sz="6000" b="0" cap="all" baseline="0"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r>
              <a:rPr lang="hu-HU" dirty="0"/>
              <a:t>A prezentáció címe </a:t>
            </a:r>
            <a:br>
              <a:rPr lang="hu-HU" dirty="0"/>
            </a:br>
            <a:r>
              <a:rPr lang="hu-HU" dirty="0"/>
              <a:t>Két sorban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1522800" y="3261284"/>
            <a:ext cx="10080000" cy="8786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 b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Alcíme</a:t>
            </a:r>
            <a:br>
              <a:rPr lang="hu-HU" dirty="0"/>
            </a:br>
            <a:r>
              <a:rPr lang="hu-HU" dirty="0"/>
              <a:t>két sorban</a:t>
            </a:r>
          </a:p>
        </p:txBody>
      </p:sp>
    </p:spTree>
    <p:extLst>
      <p:ext uri="{BB962C8B-B14F-4D97-AF65-F5344CB8AC3E}">
        <p14:creationId xmlns:p14="http://schemas.microsoft.com/office/powerpoint/2010/main" val="111454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4400" y="1519200"/>
            <a:ext cx="9126000" cy="3633825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>
                <a:latin typeface="Garamond" pitchFamily="18" charset="0"/>
              </a:defRPr>
            </a:lvl1pPr>
            <a:lvl2pPr>
              <a:buClr>
                <a:srgbClr val="72B240"/>
              </a:buClr>
              <a:defRPr>
                <a:latin typeface="Garamond" pitchFamily="18" charset="0"/>
              </a:defRPr>
            </a:lvl2pPr>
            <a:lvl3pPr>
              <a:buClr>
                <a:srgbClr val="72B240"/>
              </a:buClr>
              <a:defRPr>
                <a:latin typeface="Garamond" pitchFamily="18" charset="0"/>
              </a:defRPr>
            </a:lvl3pPr>
            <a:lvl4pPr>
              <a:buClr>
                <a:srgbClr val="72B240"/>
              </a:buClr>
              <a:defRPr>
                <a:latin typeface="Garamond" pitchFamily="18" charset="0"/>
              </a:defRPr>
            </a:lvl4pPr>
            <a:lvl5pPr>
              <a:buClr>
                <a:srgbClr val="72B240"/>
              </a:buClr>
              <a:defRPr>
                <a:latin typeface="Garamond" pitchFamily="18" charset="0"/>
              </a:defRPr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9029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54400" y="1519200"/>
            <a:ext cx="4500000" cy="3643350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30800" y="1519200"/>
            <a:ext cx="4500000" cy="3643350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32988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454401" y="1519200"/>
            <a:ext cx="45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454401" y="2355168"/>
            <a:ext cx="4500000" cy="2816907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29511" y="1519200"/>
            <a:ext cx="45000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29511" y="2355168"/>
            <a:ext cx="4500000" cy="2816907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88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75386" y="1519200"/>
            <a:ext cx="5365818" cy="3633825"/>
          </a:xfrm>
          <a:prstGeom prst="rect">
            <a:avLst/>
          </a:prstGeom>
        </p:spPr>
        <p:txBody>
          <a:bodyPr/>
          <a:lstStyle>
            <a:lvl1pPr>
              <a:buClr>
                <a:srgbClr val="72B240"/>
              </a:buClr>
              <a:defRPr sz="3200"/>
            </a:lvl1pPr>
            <a:lvl2pPr>
              <a:buClr>
                <a:srgbClr val="72B240"/>
              </a:buClr>
              <a:defRPr sz="2800"/>
            </a:lvl2pPr>
            <a:lvl3pPr>
              <a:buClr>
                <a:srgbClr val="72B240"/>
              </a:buClr>
              <a:defRPr sz="2400"/>
            </a:lvl3pPr>
            <a:lvl4pPr>
              <a:buClr>
                <a:srgbClr val="72B240"/>
              </a:buClr>
              <a:defRPr sz="2000"/>
            </a:lvl4pPr>
            <a:lvl5pPr>
              <a:buClr>
                <a:srgbClr val="72B24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54401" y="1519200"/>
            <a:ext cx="3620018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56304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817996" y="1519200"/>
            <a:ext cx="4863401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454400" y="1519200"/>
            <a:ext cx="3932237" cy="3633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8800" y="486000"/>
            <a:ext cx="8784000" cy="507600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4423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454400" y="1519200"/>
            <a:ext cx="6805345" cy="37005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72B240"/>
              </a:buClr>
              <a:defRPr/>
            </a:lvl1pPr>
            <a:lvl2pPr>
              <a:buClr>
                <a:srgbClr val="72B240"/>
              </a:buClr>
              <a:defRPr/>
            </a:lvl2pPr>
            <a:lvl3pPr>
              <a:buClr>
                <a:srgbClr val="72B240"/>
              </a:buClr>
              <a:defRPr/>
            </a:lvl3pPr>
            <a:lvl4pPr>
              <a:buClr>
                <a:srgbClr val="72B240"/>
              </a:buClr>
              <a:defRPr/>
            </a:lvl4pPr>
            <a:lvl5pPr>
              <a:buClr>
                <a:srgbClr val="72B240"/>
              </a:buClr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91525" y="1524001"/>
            <a:ext cx="2200274" cy="362902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"/>
          <a:lstStyle>
            <a:lvl1pPr>
              <a:defRPr sz="3000"/>
            </a:lvl1pPr>
          </a:lstStyle>
          <a:p>
            <a:r>
              <a:rPr lang="hu-HU" dirty="0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6157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9/13/23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0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"/>
            <a:ext cx="12372836" cy="685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26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BF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2247"/>
            <a:ext cx="12189710" cy="171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5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7" r:id="rId2"/>
    <p:sldLayoutId id="2147483678" r:id="rId3"/>
    <p:sldLayoutId id="2147483680" r:id="rId4"/>
    <p:sldLayoutId id="2147483681" r:id="rId5"/>
    <p:sldLayoutId id="2147483683" r:id="rId6"/>
    <p:sldLayoutId id="2147483684" r:id="rId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ommons.wikimedia.org/wiki/File:Magnifying_glass_with_focus_on_paper.png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icon-leader-leadership-lead-boss-1623888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estmidlandspolice/13958247719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800" dirty="0"/>
              <a:t>Oktatói narratívák a közszolgálati felsőoktatásban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Dr. Hegedűs Judit – Dr. Fekete Márta</a:t>
            </a:r>
          </a:p>
          <a:p>
            <a:r>
              <a:rPr lang="hu-HU" dirty="0"/>
              <a:t>Rendészeti Magatartástudományi tanszék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00" y="4547733"/>
            <a:ext cx="1984952" cy="198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6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9BDD4AF-1C06-9B08-9EFA-B29029D4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109" y="1862673"/>
            <a:ext cx="6740007" cy="3046211"/>
          </a:xfrm>
        </p:spPr>
        <p:txBody>
          <a:bodyPr anchor="ctr">
            <a:normAutofit/>
          </a:bodyPr>
          <a:lstStyle/>
          <a:p>
            <a:r>
              <a:rPr lang="hu-HU" sz="2000" dirty="0"/>
              <a:t>Kutatási minta: 25 fő oktató, ebből 10 fő hivatásos jogviszony (átvezényeltek)</a:t>
            </a:r>
          </a:p>
          <a:p>
            <a:r>
              <a:rPr lang="hu-HU" sz="2000" dirty="0"/>
              <a:t>Kvalitatív stratégia – félig strukturált interjú</a:t>
            </a:r>
          </a:p>
          <a:p>
            <a:r>
              <a:rPr lang="hu-HU" sz="2000" dirty="0"/>
              <a:t>Kutatási fókuszok:</a:t>
            </a:r>
          </a:p>
          <a:p>
            <a:pPr lvl="1"/>
            <a:r>
              <a:rPr lang="hu-HU" sz="2000" dirty="0"/>
              <a:t>Oktatói identitás</a:t>
            </a:r>
          </a:p>
          <a:p>
            <a:pPr lvl="1"/>
            <a:r>
              <a:rPr lang="hu-HU" sz="2000" dirty="0"/>
              <a:t>Hallgatókkal kapcsolatos nézetek</a:t>
            </a:r>
          </a:p>
          <a:p>
            <a:pPr lvl="1"/>
            <a:r>
              <a:rPr lang="hu-HU" sz="2000" dirty="0"/>
              <a:t>Innovációval kapcsolatos attitűdök</a:t>
            </a: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62399F2-FF79-E9D3-B3F3-844FA375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28" y="1071350"/>
            <a:ext cx="4775162" cy="1242924"/>
          </a:xfrm>
        </p:spPr>
        <p:txBody>
          <a:bodyPr>
            <a:normAutofit/>
          </a:bodyPr>
          <a:lstStyle/>
          <a:p>
            <a:pPr algn="ctr"/>
            <a:r>
              <a:rPr lang="hu-HU" sz="3600"/>
              <a:t>Vizsgálódásunk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D44F09E-B17A-6839-9F5C-A2AE80C995C6}"/>
              </a:ext>
            </a:extLst>
          </p:cNvPr>
          <p:cNvSpPr txBox="1"/>
          <p:nvPr/>
        </p:nvSpPr>
        <p:spPr>
          <a:xfrm>
            <a:off x="9710231" y="6870700"/>
            <a:ext cx="248176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u-HU" sz="700">
                <a:solidFill>
                  <a:srgbClr val="FFFFFF"/>
                </a:solidFill>
              </a:rPr>
              <a:t>Cím: </a:t>
            </a:r>
            <a:r>
              <a:rPr lang="hu-HU" sz="700">
                <a:solidFill>
                  <a:srgbClr val="FFFFFF"/>
                </a:solidFill>
                <a:hlinkClick r:id="rId2" tooltip="https://commons.wikimedia.org/wiki/File:Magnifying_glass_with_focus_on_paper.p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Fénykép</a:t>
            </a:r>
            <a:r>
              <a:rPr lang="hu-HU" sz="700">
                <a:solidFill>
                  <a:srgbClr val="FFFFFF"/>
                </a:solidFill>
              </a:rPr>
              <a:t>, készítette: Ismeretlen a készítő, licenc: </a:t>
            </a:r>
            <a:r>
              <a:rPr lang="hu-HU" sz="700">
                <a:solidFill>
                  <a:srgbClr val="FFFFFF"/>
                </a:solidFill>
                <a:hlinkClick r:id="rId3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hu-HU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40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EFBCC0-548C-AC2D-EE43-9A3426EC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264" y="-73076"/>
            <a:ext cx="10134600" cy="1036994"/>
          </a:xfrm>
        </p:spPr>
        <p:txBody>
          <a:bodyPr anchor="b">
            <a:normAutofit/>
          </a:bodyPr>
          <a:lstStyle/>
          <a:p>
            <a:pPr algn="ctr"/>
            <a:r>
              <a:rPr lang="hu-HU" dirty="0"/>
              <a:t>Eredmények 1.	</a:t>
            </a:r>
          </a:p>
        </p:txBody>
      </p:sp>
      <p:graphicFrame>
        <p:nvGraphicFramePr>
          <p:cNvPr id="34" name="Tartalom helye 2">
            <a:extLst>
              <a:ext uri="{FF2B5EF4-FFF2-40B4-BE49-F238E27FC236}">
                <a16:creationId xmlns:a16="http://schemas.microsoft.com/office/drawing/2014/main" id="{70ECBEC9-67F6-E087-86C3-DEA19E886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07914"/>
              </p:ext>
            </p:extLst>
          </p:nvPr>
        </p:nvGraphicFramePr>
        <p:xfrm>
          <a:off x="677780" y="1347538"/>
          <a:ext cx="10503568" cy="3692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4296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A033D7-61F1-547C-1B53-4EFC764E9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95" y="1519200"/>
            <a:ext cx="9858505" cy="3846884"/>
          </a:xfrm>
        </p:spPr>
        <p:txBody>
          <a:bodyPr>
            <a:normAutofit fontScale="92500" lnSpcReduction="10000"/>
          </a:bodyPr>
          <a:lstStyle/>
          <a:p>
            <a:r>
              <a:rPr lang="hu-HU" sz="2200" dirty="0"/>
              <a:t>Alapok nélkül nehéz </a:t>
            </a:r>
          </a:p>
          <a:p>
            <a:r>
              <a:rPr lang="hu-HU" sz="2200" dirty="0"/>
              <a:t>Hierarchikus viszony </a:t>
            </a:r>
            <a:r>
              <a:rPr lang="hu-HU" sz="2200" dirty="0" err="1"/>
              <a:t>vs</a:t>
            </a:r>
            <a:r>
              <a:rPr lang="hu-HU" sz="2200" dirty="0"/>
              <a:t>. KTP</a:t>
            </a:r>
          </a:p>
          <a:p>
            <a:r>
              <a:rPr lang="hu-HU" sz="2200" dirty="0"/>
              <a:t>Időigényes 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„Nem gondoltam volna, hogy ez ennyire nehéz”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„Pedagógiai alapismeretek nélkül nagyon nehéz ez az egész nekünk. Meg az is, hogy egyik pillanatban legyek támogató, másik pillanatban a szabályokat </a:t>
            </a:r>
            <a:r>
              <a:rPr lang="hu-HU" sz="2200" dirty="0" err="1"/>
              <a:t>számonkérő</a:t>
            </a:r>
            <a:r>
              <a:rPr lang="hu-HU" sz="2200" dirty="0"/>
              <a:t>.”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„Én szeretem a klasszikus módszereket. Azért a jogszabályokat tudni kell, attól nem lehet eltekinteni.”</a:t>
            </a:r>
          </a:p>
          <a:p>
            <a:pPr marL="0" indent="0">
              <a:buNone/>
            </a:pPr>
            <a:endParaRPr lang="hu-HU" sz="2200" dirty="0"/>
          </a:p>
          <a:p>
            <a:endParaRPr lang="hu-HU" sz="2200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D4AB53E-B98F-5A94-7653-2679AE05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hu-HU" sz="4000" dirty="0"/>
              <a:t>Innovációkkal kapcsolatos attitűd</a:t>
            </a:r>
          </a:p>
        </p:txBody>
      </p:sp>
    </p:spTree>
    <p:extLst>
      <p:ext uri="{BB962C8B-B14F-4D97-AF65-F5344CB8AC3E}">
        <p14:creationId xmlns:p14="http://schemas.microsoft.com/office/powerpoint/2010/main" val="375977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C9CAD2-4943-70C6-9EDE-78B2086CE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0" y="282742"/>
            <a:ext cx="4038600" cy="1209174"/>
          </a:xfrm>
        </p:spPr>
        <p:txBody>
          <a:bodyPr anchor="ctr">
            <a:normAutofit/>
          </a:bodyPr>
          <a:lstStyle/>
          <a:p>
            <a:pPr algn="ctr"/>
            <a:r>
              <a:rPr lang="hu-HU" dirty="0"/>
              <a:t>Jó gyakorlatok</a:t>
            </a:r>
          </a:p>
        </p:txBody>
      </p:sp>
      <p:graphicFrame>
        <p:nvGraphicFramePr>
          <p:cNvPr id="23" name="Tartalom helye 2">
            <a:extLst>
              <a:ext uri="{FF2B5EF4-FFF2-40B4-BE49-F238E27FC236}">
                <a16:creationId xmlns:a16="http://schemas.microsoft.com/office/drawing/2014/main" id="{36E737B3-3626-DC29-BE13-6D905F68F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097767"/>
              </p:ext>
            </p:extLst>
          </p:nvPr>
        </p:nvGraphicFramePr>
        <p:xfrm>
          <a:off x="862262" y="771945"/>
          <a:ext cx="5343083" cy="5121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72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91AD8A-132A-A587-BBCA-AE71933A2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426" y="723901"/>
            <a:ext cx="5465148" cy="1288884"/>
          </a:xfrm>
        </p:spPr>
        <p:txBody>
          <a:bodyPr anchor="b">
            <a:normAutofit/>
          </a:bodyPr>
          <a:lstStyle/>
          <a:p>
            <a:pPr algn="ctr"/>
            <a:r>
              <a:rPr lang="hu-HU">
                <a:latin typeface="Al Nile" pitchFamily="2" charset="-78"/>
                <a:cs typeface="Al Nile" pitchFamily="2" charset="-78"/>
              </a:rPr>
              <a:t>A vezetői attitűd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AF2921-368A-153D-F65D-66EE6C3A5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426" y="2732545"/>
            <a:ext cx="5465149" cy="3232826"/>
          </a:xfrm>
        </p:spPr>
        <p:txBody>
          <a:bodyPr anchor="t">
            <a:normAutofit fontScale="85000" lnSpcReduction="20000"/>
          </a:bodyPr>
          <a:lstStyle/>
          <a:p>
            <a:pPr algn="ctr"/>
            <a:r>
              <a:rPr lang="hu-HU" dirty="0"/>
              <a:t>„Tanszékvezetőként nem egyszerű támogatni a kollégák módszertani megújulását. Eddig ezen nem volt akkora nagy hangsúly. Most a publikálási elvárások mellett az oktatással kapcsolatos megújulási elvárások újabb kihívást jelentenek.”</a:t>
            </a:r>
          </a:p>
          <a:p>
            <a:pPr algn="ctr"/>
            <a:endParaRPr lang="hu-HU" dirty="0"/>
          </a:p>
          <a:p>
            <a:pPr algn="ctr"/>
            <a:r>
              <a:rPr lang="hu-HU" dirty="0"/>
              <a:t>„Nekem kell jó példával elől járni. Én minden KTP-s rendezvényen ott vagyok. És tanulok...”</a:t>
            </a:r>
          </a:p>
        </p:txBody>
      </p:sp>
      <p:pic>
        <p:nvPicPr>
          <p:cNvPr id="6" name="Kép 5" descr="A képen sziluett, illusztráció, tervezés látható&#10;&#10;Automatikusan generált leírás">
            <a:extLst>
              <a:ext uri="{FF2B5EF4-FFF2-40B4-BE49-F238E27FC236}">
                <a16:creationId xmlns:a16="http://schemas.microsoft.com/office/drawing/2014/main" id="{3FE7C9EA-7A6B-E878-19FC-30976BC79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6434" r="16902" b="4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6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FCA790-D21A-FFFB-547C-B97D9FEE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anchor="b">
            <a:normAutofit/>
          </a:bodyPr>
          <a:lstStyle/>
          <a:p>
            <a:pPr algn="ctr"/>
            <a:r>
              <a:rPr lang="hu-HU"/>
              <a:t>Mit tehetünk?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F60A4E-A8E3-21BA-B382-8980B8480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46" y="2675406"/>
            <a:ext cx="9734186" cy="2390777"/>
          </a:xfrm>
        </p:spPr>
        <p:txBody>
          <a:bodyPr>
            <a:normAutofit lnSpcReduction="10000"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800" dirty="0"/>
              <a:t>Mentorálás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800" dirty="0"/>
              <a:t>Jó gyakorlatok összegyűjtése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800" dirty="0"/>
              <a:t>Hospitálások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800" dirty="0"/>
              <a:t>Képzések – jogi tantárgyak!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hu-HU" sz="2800" dirty="0"/>
              <a:t>Mentálhigiénés támogatás – kiégés veszélyei</a:t>
            </a:r>
          </a:p>
        </p:txBody>
      </p:sp>
    </p:spTree>
    <p:extLst>
      <p:ext uri="{BB962C8B-B14F-4D97-AF65-F5344CB8AC3E}">
        <p14:creationId xmlns:p14="http://schemas.microsoft.com/office/powerpoint/2010/main" val="300429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ím 1"/>
          <p:cNvSpPr txBox="1">
            <a:spLocks/>
          </p:cNvSpPr>
          <p:nvPr/>
        </p:nvSpPr>
        <p:spPr>
          <a:xfrm>
            <a:off x="1108930" y="2589353"/>
            <a:ext cx="9974141" cy="10693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hu-HU" sz="3600" dirty="0">
                <a:latin typeface="Garamond" panose="02020404030301010803" pitchFamily="18" charset="0"/>
              </a:rPr>
              <a:t>Köszönjük </a:t>
            </a:r>
            <a:r>
              <a:rPr lang="hu-HU" sz="3600">
                <a:latin typeface="Garamond" panose="02020404030301010803" pitchFamily="18" charset="0"/>
              </a:rPr>
              <a:t>megtisztelő figyelmüket!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9" name="Alcím 2"/>
          <p:cNvSpPr txBox="1">
            <a:spLocks/>
          </p:cNvSpPr>
          <p:nvPr/>
        </p:nvSpPr>
        <p:spPr>
          <a:xfrm>
            <a:off x="9661894" y="195538"/>
            <a:ext cx="2377711" cy="923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endParaRPr lang="hu-HU" sz="2000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1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5958" y="1335506"/>
            <a:ext cx="11357810" cy="3777916"/>
          </a:xfrm>
        </p:spPr>
        <p:txBody>
          <a:bodyPr/>
          <a:lstStyle/>
          <a:p>
            <a:r>
              <a:rPr lang="hu-HU" dirty="0"/>
              <a:t>Az „oktatás evangéliuma”: mester-tanítvány, az igazság keresése</a:t>
            </a:r>
          </a:p>
          <a:p>
            <a:r>
              <a:rPr lang="hu-HU" dirty="0"/>
              <a:t>Utilitarizmus/hasznosság elve - funkcionalitás előtérbe kerülése - új diszkurzív tér</a:t>
            </a:r>
          </a:p>
          <a:p>
            <a:r>
              <a:rPr lang="hu-HU" dirty="0"/>
              <a:t>Európai Felsőoktatási Térség:</a:t>
            </a:r>
          </a:p>
          <a:p>
            <a:pPr lvl="1"/>
            <a:r>
              <a:rPr lang="hu-HU" dirty="0"/>
              <a:t>Tanulási eredmény</a:t>
            </a:r>
          </a:p>
          <a:p>
            <a:pPr lvl="1"/>
            <a:r>
              <a:rPr lang="hu-HU" dirty="0"/>
              <a:t>Hallgatóközpontúság</a:t>
            </a:r>
          </a:p>
          <a:p>
            <a:pPr lvl="1"/>
            <a:r>
              <a:rPr lang="hu-HU" dirty="0"/>
              <a:t>Pedagógiai innovációk</a:t>
            </a:r>
          </a:p>
          <a:p>
            <a:pPr lvl="1"/>
            <a:r>
              <a:rPr lang="hu-HU" dirty="0"/>
              <a:t>Tapasztalati alapú tanulás támogatása ((</a:t>
            </a:r>
            <a:r>
              <a:rPr lang="hu-HU" i="1" dirty="0" err="1"/>
              <a:t>Work-based</a:t>
            </a:r>
            <a:r>
              <a:rPr lang="hu-HU" i="1" dirty="0"/>
              <a:t> </a:t>
            </a:r>
            <a:r>
              <a:rPr lang="hu-HU" i="1" dirty="0" err="1"/>
              <a:t>Learning</a:t>
            </a:r>
            <a:r>
              <a:rPr lang="hu-HU" i="1" dirty="0"/>
              <a:t>, Project-</a:t>
            </a:r>
            <a:r>
              <a:rPr lang="hu-HU" i="1" dirty="0" err="1"/>
              <a:t>based</a:t>
            </a:r>
            <a:r>
              <a:rPr lang="hu-HU" i="1" dirty="0"/>
              <a:t> </a:t>
            </a:r>
            <a:r>
              <a:rPr lang="hu-HU" i="1" dirty="0" err="1"/>
              <a:t>Learning</a:t>
            </a:r>
            <a:r>
              <a:rPr lang="hu-HU" i="1" dirty="0"/>
              <a:t>, </a:t>
            </a:r>
            <a:r>
              <a:rPr lang="hu-HU" i="1" dirty="0" err="1"/>
              <a:t>Development-based</a:t>
            </a:r>
            <a:r>
              <a:rPr lang="hu-HU" i="1" dirty="0"/>
              <a:t> </a:t>
            </a:r>
            <a:r>
              <a:rPr lang="hu-HU" i="1" dirty="0" err="1"/>
              <a:t>Learning</a:t>
            </a:r>
            <a:r>
              <a:rPr lang="hu-HU" i="1" dirty="0"/>
              <a:t>, Research-</a:t>
            </a:r>
            <a:r>
              <a:rPr lang="hu-HU" i="1" dirty="0" err="1"/>
              <a:t>based</a:t>
            </a:r>
            <a:r>
              <a:rPr lang="hu-HU" i="1" dirty="0"/>
              <a:t> </a:t>
            </a:r>
            <a:r>
              <a:rPr lang="hu-HU" i="1" dirty="0" err="1"/>
              <a:t>Learning</a:t>
            </a:r>
            <a:r>
              <a:rPr lang="hu-HU" i="1" dirty="0"/>
              <a:t> </a:t>
            </a:r>
            <a:r>
              <a:rPr lang="hu-HU" dirty="0"/>
              <a:t>stb.)</a:t>
            </a:r>
          </a:p>
          <a:p>
            <a:pPr lvl="1"/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Pedagógiai paradigmaváltás a felsőoktatásban</a:t>
            </a:r>
          </a:p>
        </p:txBody>
      </p:sp>
    </p:spTree>
    <p:extLst>
      <p:ext uri="{BB962C8B-B14F-4D97-AF65-F5344CB8AC3E}">
        <p14:creationId xmlns:p14="http://schemas.microsoft.com/office/powerpoint/2010/main" val="9567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képen fa, kültéri, személy, csoport látható&#10;&#10;Automatikusan generált leírás">
            <a:extLst>
              <a:ext uri="{FF2B5EF4-FFF2-40B4-BE49-F238E27FC236}">
                <a16:creationId xmlns:a16="http://schemas.microsoft.com/office/drawing/2014/main" id="{2C422319-BF16-0D43-9018-6214CFAB53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829" r="9560" b="-1"/>
          <a:stretch/>
        </p:blipFill>
        <p:spPr>
          <a:xfrm>
            <a:off x="8778239" y="1233054"/>
            <a:ext cx="3115573" cy="2659677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68800" y="1519200"/>
            <a:ext cx="6917554" cy="3570912"/>
          </a:xfrm>
        </p:spPr>
        <p:txBody>
          <a:bodyPr/>
          <a:lstStyle/>
          <a:p>
            <a:pPr algn="just"/>
            <a:r>
              <a:rPr lang="hu-HU" sz="2200" dirty="0"/>
              <a:t>„Csinálásalapú” tanulás hagyománya (White – </a:t>
            </a:r>
            <a:r>
              <a:rPr lang="hu-HU" sz="2200" dirty="0" err="1"/>
              <a:t>Heslop</a:t>
            </a:r>
            <a:r>
              <a:rPr lang="hu-HU" sz="2200" dirty="0"/>
              <a:t>, 2012; Kerezsi, 2020): felkészítés csak elemeiben lehetséges</a:t>
            </a:r>
          </a:p>
          <a:p>
            <a:pPr algn="just"/>
            <a:r>
              <a:rPr lang="hu-HU" sz="2200" dirty="0"/>
              <a:t>A rendészeti munka kevéssé ismétlődő, nem megismerhető (</a:t>
            </a:r>
            <a:r>
              <a:rPr lang="hu-HU" sz="2200" dirty="0" err="1"/>
              <a:t>Finszter</a:t>
            </a:r>
            <a:r>
              <a:rPr lang="hu-HU" sz="2200" dirty="0"/>
              <a:t>, 2014)</a:t>
            </a:r>
          </a:p>
          <a:p>
            <a:pPr algn="just"/>
            <a:r>
              <a:rPr lang="hu-HU" sz="2200" dirty="0"/>
              <a:t>Már nem elegendő gyakorlati és jogi tudásra képezni a hallgatót (</a:t>
            </a:r>
            <a:r>
              <a:rPr lang="hu-HU" sz="2200" dirty="0" err="1"/>
              <a:t>Birzer</a:t>
            </a:r>
            <a:r>
              <a:rPr lang="hu-HU" sz="2200" dirty="0"/>
              <a:t> – </a:t>
            </a:r>
            <a:r>
              <a:rPr lang="hu-HU" sz="2200" dirty="0" err="1"/>
              <a:t>Tannehill</a:t>
            </a:r>
            <a:r>
              <a:rPr lang="hu-HU" sz="2200" dirty="0"/>
              <a:t>, 2001; </a:t>
            </a:r>
            <a:r>
              <a:rPr lang="hu-HU" sz="2200" dirty="0" err="1"/>
              <a:t>Blumberg</a:t>
            </a:r>
            <a:r>
              <a:rPr lang="hu-HU" sz="2200" dirty="0"/>
              <a:t> et </a:t>
            </a:r>
            <a:r>
              <a:rPr lang="hu-HU" sz="2200" dirty="0" err="1"/>
              <a:t>al</a:t>
            </a:r>
            <a:r>
              <a:rPr lang="hu-HU" sz="2200" dirty="0"/>
              <a:t>, 2019)</a:t>
            </a:r>
          </a:p>
          <a:p>
            <a:pPr lvl="1" algn="just"/>
            <a:r>
              <a:rPr lang="hu-HU" sz="2200" dirty="0"/>
              <a:t>Intézkedéstaktika, fegyverismeret és –használat, jogi ismeretek (munkájuknak ez csak 10%-a!, Goldstein et </a:t>
            </a:r>
            <a:r>
              <a:rPr lang="hu-HU" sz="2200" dirty="0" err="1"/>
              <a:t>al</a:t>
            </a:r>
            <a:r>
              <a:rPr lang="hu-HU" sz="2200" dirty="0"/>
              <a:t>. 1977; Mayhall-</a:t>
            </a:r>
            <a:r>
              <a:rPr lang="hu-HU" sz="2200" dirty="0" err="1"/>
              <a:t>Barker</a:t>
            </a:r>
            <a:r>
              <a:rPr lang="hu-HU" sz="2200" dirty="0"/>
              <a:t>-Hunter, 1995)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rendészeti képzés speciális jellege és (új) kihívásai </a:t>
            </a:r>
          </a:p>
        </p:txBody>
      </p:sp>
    </p:spTree>
    <p:extLst>
      <p:ext uri="{BB962C8B-B14F-4D97-AF65-F5344CB8AC3E}">
        <p14:creationId xmlns:p14="http://schemas.microsoft.com/office/powerpoint/2010/main" val="7181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4400" y="1519200"/>
            <a:ext cx="9126000" cy="3676255"/>
          </a:xfrm>
        </p:spPr>
        <p:txBody>
          <a:bodyPr/>
          <a:lstStyle/>
          <a:p>
            <a:r>
              <a:rPr lang="hu-HU" sz="2400" dirty="0"/>
              <a:t>Kompetencia-alapú képzés (</a:t>
            </a:r>
            <a:r>
              <a:rPr lang="hu-HU" sz="2400" dirty="0" err="1"/>
              <a:t>Krémer</a:t>
            </a:r>
            <a:r>
              <a:rPr lang="hu-HU" sz="2400" dirty="0"/>
              <a:t> – Molnár, 2010, 2011; Malét-Szabó et </a:t>
            </a:r>
            <a:r>
              <a:rPr lang="hu-HU" sz="2400" dirty="0" err="1"/>
              <a:t>al</a:t>
            </a:r>
            <a:r>
              <a:rPr lang="hu-HU" sz="2400" dirty="0"/>
              <a:t>, 2019)</a:t>
            </a:r>
          </a:p>
          <a:p>
            <a:pPr lvl="1"/>
            <a:r>
              <a:rPr lang="hu-HU" dirty="0"/>
              <a:t>12 rendészeti/közszolgálati alapkompetencia</a:t>
            </a:r>
          </a:p>
          <a:p>
            <a:r>
              <a:rPr lang="hu-HU" sz="2400" dirty="0"/>
              <a:t>Humán tudományok integrálása és illesztésük a gyakorlati munkára: relevancia kérdésköre (Fekete, 2019)</a:t>
            </a:r>
          </a:p>
          <a:p>
            <a:r>
              <a:rPr lang="hu-HU" sz="2400" dirty="0"/>
              <a:t>Pedig a rendőr mindennapi munkája:</a:t>
            </a:r>
          </a:p>
          <a:p>
            <a:pPr lvl="1"/>
            <a:r>
              <a:rPr lang="hu-HU" sz="2000" dirty="0"/>
              <a:t>„[...] sokkal inkább szociális munka, mint jogalkalmazás. A rendőr napi munkáját a szomszédsági konfliktuskezelés, a csavargókkal való bánásmód és hasonlók teszik ki.” (</a:t>
            </a:r>
            <a:r>
              <a:rPr lang="hu-HU" sz="2000" dirty="0" err="1"/>
              <a:t>Terril</a:t>
            </a:r>
            <a:r>
              <a:rPr lang="hu-HU" sz="2000" dirty="0"/>
              <a:t> – </a:t>
            </a:r>
            <a:r>
              <a:rPr lang="hu-HU" sz="2000" dirty="0" err="1"/>
              <a:t>Henion</a:t>
            </a:r>
            <a:r>
              <a:rPr lang="hu-HU" sz="2000" dirty="0"/>
              <a:t>, 2015; Kerezsi, 2020; Fekete – Hegedűs - Molnár K. – Hlavacska – Molnár I., 2022)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rendészeti képzés speciális jellege és (új) kihívásai</a:t>
            </a:r>
          </a:p>
        </p:txBody>
      </p:sp>
    </p:spTree>
    <p:extLst>
      <p:ext uri="{BB962C8B-B14F-4D97-AF65-F5344CB8AC3E}">
        <p14:creationId xmlns:p14="http://schemas.microsoft.com/office/powerpoint/2010/main" val="415991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4399" y="1240971"/>
            <a:ext cx="6540070" cy="4075612"/>
          </a:xfrm>
        </p:spPr>
        <p:txBody>
          <a:bodyPr/>
          <a:lstStyle/>
          <a:p>
            <a:r>
              <a:rPr lang="hu-HU" sz="1900" dirty="0"/>
              <a:t>102 fő hivatásos oktató (vezényelt), 56 fő közalkalmazott oktató (Christián – Hautzinger – Kovács, 2021)</a:t>
            </a:r>
          </a:p>
          <a:p>
            <a:r>
              <a:rPr lang="hu-HU" sz="1900" u="sng" dirty="0"/>
              <a:t>Feladatok: </a:t>
            </a:r>
            <a:r>
              <a:rPr lang="hu-HU" sz="1900" dirty="0"/>
              <a:t>kiképzés, nevelés, oktatás</a:t>
            </a:r>
          </a:p>
          <a:p>
            <a:r>
              <a:rPr lang="hu-HU" sz="1900" u="sng" dirty="0"/>
              <a:t>Kihívás: </a:t>
            </a:r>
          </a:p>
          <a:p>
            <a:pPr lvl="1"/>
            <a:r>
              <a:rPr lang="hu-HU" sz="1900" dirty="0"/>
              <a:t>Oktatók poroszos tekintélyszemléletben szocializálódnak, alkalmazkodás és tekintélyszemély dominanciájának egyértelmű elfogadása, DE</a:t>
            </a:r>
          </a:p>
          <a:p>
            <a:pPr lvl="1"/>
            <a:r>
              <a:rPr lang="hu-HU" sz="1900" dirty="0"/>
              <a:t>Az állománymegtartás érdekében az oktatásnak rugalmasabbá, az oktatói magatartásnak hitelesebbé kell válnia (Nádasi – Tari – </a:t>
            </a:r>
            <a:r>
              <a:rPr lang="hu-HU" sz="1900" dirty="0" err="1"/>
              <a:t>Szander</a:t>
            </a:r>
            <a:r>
              <a:rPr lang="hu-HU" sz="1900" dirty="0"/>
              <a:t>, 2020)</a:t>
            </a:r>
          </a:p>
          <a:p>
            <a:r>
              <a:rPr lang="hu-HU" sz="1900" u="sng" dirty="0"/>
              <a:t>Osztályfőnöki rendszer </a:t>
            </a:r>
            <a:r>
              <a:rPr lang="hu-HU" sz="1900" dirty="0"/>
              <a:t>(Sipos, 2019)</a:t>
            </a:r>
          </a:p>
          <a:p>
            <a:pPr lvl="1"/>
            <a:r>
              <a:rPr lang="hu-HU" sz="1800" dirty="0"/>
              <a:t>Kívánatos magatartásformák elsajátításának támogatása, érzelmi-bizalmi légkör, </a:t>
            </a:r>
            <a:r>
              <a:rPr lang="hu-HU" sz="1800" u="sng" dirty="0"/>
              <a:t>pszichológiai és pedagógiai háttértudás</a:t>
            </a:r>
          </a:p>
          <a:p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(Hivatásos) oktatók a rendészeti felsőoktatásban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639" y="1240970"/>
            <a:ext cx="3840813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0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E9CB08A2-2763-C260-C0A1-BE46D05647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Kutatásunk</a:t>
            </a:r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0831E492-D36B-8DFE-57D0-A50931F24D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402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4">
            <a:extLst>
              <a:ext uri="{FF2B5EF4-FFF2-40B4-BE49-F238E27FC236}">
                <a16:creationId xmlns:a16="http://schemas.microsoft.com/office/drawing/2014/main" id="{103748EB-172C-FE37-40FF-F6C120BDB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Kérdőíves kutatás: 140 fő kezdte meg a kitöltést, 87 kérdőív értékelhető </a:t>
            </a:r>
          </a:p>
          <a:p>
            <a:r>
              <a:rPr lang="hu-HU" dirty="0"/>
              <a:t>Interjú:</a:t>
            </a:r>
          </a:p>
          <a:p>
            <a:pPr lvl="1"/>
            <a:r>
              <a:rPr lang="hu-HU" dirty="0"/>
              <a:t>25 fő </a:t>
            </a:r>
          </a:p>
          <a:p>
            <a:pPr lvl="1"/>
            <a:r>
              <a:rPr lang="hu-HU" dirty="0"/>
              <a:t>Mintaválasztás </a:t>
            </a:r>
          </a:p>
          <a:p>
            <a:pPr lvl="1"/>
            <a:r>
              <a:rPr lang="hu-HU" dirty="0"/>
              <a:t>Folyamatos feldolgozás</a:t>
            </a:r>
          </a:p>
          <a:p>
            <a:pPr lvl="1"/>
            <a:r>
              <a:rPr lang="hu-HU" dirty="0"/>
              <a:t>Félig strukturált interjú</a:t>
            </a:r>
          </a:p>
        </p:txBody>
      </p:sp>
      <p:sp>
        <p:nvSpPr>
          <p:cNvPr id="4" name="Cím 3">
            <a:extLst>
              <a:ext uri="{FF2B5EF4-FFF2-40B4-BE49-F238E27FC236}">
                <a16:creationId xmlns:a16="http://schemas.microsoft.com/office/drawing/2014/main" id="{1A919C60-3A21-8484-598D-A69D398D4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Kutatás-módszertani háttér</a:t>
            </a:r>
          </a:p>
        </p:txBody>
      </p:sp>
    </p:spTree>
    <p:extLst>
      <p:ext uri="{BB962C8B-B14F-4D97-AF65-F5344CB8AC3E}">
        <p14:creationId xmlns:p14="http://schemas.microsoft.com/office/powerpoint/2010/main" val="13747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E1733C-3D70-4B76-E7B6-8058F329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600"/>
            <a:ext cx="10170695" cy="1330839"/>
          </a:xfrm>
        </p:spPr>
        <p:txBody>
          <a:bodyPr>
            <a:normAutofit/>
          </a:bodyPr>
          <a:lstStyle/>
          <a:p>
            <a:r>
              <a:rPr lang="hu-HU" sz="4100" dirty="0"/>
              <a:t>Oktatói identitás (Kálmán, 2019)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DD25694-63C3-4B86-D764-8DBD8969E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755" y="1940439"/>
            <a:ext cx="3427001" cy="3908586"/>
          </a:xfrm>
        </p:spPr>
        <p:txBody>
          <a:bodyPr>
            <a:normAutofit/>
          </a:bodyPr>
          <a:lstStyle/>
          <a:p>
            <a:r>
              <a:rPr lang="hu-HU" sz="2400" dirty="0"/>
              <a:t>Szakmai identitáskonstruálás - szakmai fejlődés útjai: </a:t>
            </a:r>
          </a:p>
          <a:p>
            <a:pPr lvl="1"/>
            <a:r>
              <a:rPr lang="hu-HU" dirty="0"/>
              <a:t>Egyéni és szervezeti</a:t>
            </a:r>
          </a:p>
          <a:p>
            <a:pPr lvl="1"/>
            <a:r>
              <a:rPr lang="hu-HU" dirty="0"/>
              <a:t>Célok</a:t>
            </a:r>
          </a:p>
          <a:p>
            <a:pPr lvl="1"/>
            <a:r>
              <a:rPr lang="hu-HU" dirty="0"/>
              <a:t>Fókuszok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5" name="Kép 4" descr="A képen szöveg, képernyőkép, diagram, Betűtípus látható&#10;&#10;Automatikusan generált leírás">
            <a:extLst>
              <a:ext uri="{FF2B5EF4-FFF2-40B4-BE49-F238E27FC236}">
                <a16:creationId xmlns:a16="http://schemas.microsoft.com/office/drawing/2014/main" id="{237CE70A-9469-C6EB-46B3-BE8CA7227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53" y="1341521"/>
            <a:ext cx="5940526" cy="53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73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öveg, képernyőkép, diagram, Diagram látható&#10;&#10;Automatikusan generált leírás">
            <a:extLst>
              <a:ext uri="{FF2B5EF4-FFF2-40B4-BE49-F238E27FC236}">
                <a16:creationId xmlns:a16="http://schemas.microsoft.com/office/drawing/2014/main" id="{0A7562CA-DC6E-FD0A-4F02-CA2D317FB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053"/>
          <a:stretch/>
        </p:blipFill>
        <p:spPr>
          <a:xfrm>
            <a:off x="0" y="542935"/>
            <a:ext cx="12192000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844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éni 2. séma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</TotalTime>
  <Words>932</Words>
  <Application>Microsoft Macintosh PowerPoint</Application>
  <PresentationFormat>Szélesvásznú</PresentationFormat>
  <Paragraphs>90</Paragraphs>
  <Slides>16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Al Nile</vt:lpstr>
      <vt:lpstr>Arial</vt:lpstr>
      <vt:lpstr>Calibri</vt:lpstr>
      <vt:lpstr>Garamond</vt:lpstr>
      <vt:lpstr>1_Office-téma</vt:lpstr>
      <vt:lpstr>2_Office-téma</vt:lpstr>
      <vt:lpstr>Oktatói narratívák a közszolgálati felsőoktatásban</vt:lpstr>
      <vt:lpstr>Pedagógiai paradigmaváltás a felsőoktatásban</vt:lpstr>
      <vt:lpstr>A rendészeti képzés speciális jellege és (új) kihívásai </vt:lpstr>
      <vt:lpstr>A rendészeti képzés speciális jellege és (új) kihívásai</vt:lpstr>
      <vt:lpstr>(Hivatásos) oktatók a rendészeti felsőoktatásban </vt:lpstr>
      <vt:lpstr>Kutatásunk</vt:lpstr>
      <vt:lpstr>Kutatás-módszertani háttér</vt:lpstr>
      <vt:lpstr>Oktatói identitás (Kálmán, 2019)</vt:lpstr>
      <vt:lpstr>PowerPoint-bemutató</vt:lpstr>
      <vt:lpstr>Vizsgálódásunk</vt:lpstr>
      <vt:lpstr>Eredmények 1. </vt:lpstr>
      <vt:lpstr>Innovációkkal kapcsolatos attitűd</vt:lpstr>
      <vt:lpstr>Jó gyakorlatok</vt:lpstr>
      <vt:lpstr>A vezetői attitűd</vt:lpstr>
      <vt:lpstr>Mit tehetünk?</vt:lpstr>
      <vt:lpstr>PowerPoint-bemutató</vt:lpstr>
    </vt:vector>
  </TitlesOfParts>
  <Company>NKFIH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Führer Zsuzsanna</dc:creator>
  <cp:lastModifiedBy>Hegedűs Judit</cp:lastModifiedBy>
  <cp:revision>399</cp:revision>
  <cp:lastPrinted>2016-03-01T15:05:05Z</cp:lastPrinted>
  <dcterms:created xsi:type="dcterms:W3CDTF">2015-04-13T10:08:26Z</dcterms:created>
  <dcterms:modified xsi:type="dcterms:W3CDTF">2023-09-13T14:43:25Z</dcterms:modified>
</cp:coreProperties>
</file>